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6"/>
  </p:notesMasterIdLst>
  <p:handoutMasterIdLst>
    <p:handoutMasterId r:id="rId37"/>
  </p:handoutMasterIdLst>
  <p:sldIdLst>
    <p:sldId id="256" r:id="rId2"/>
    <p:sldId id="336" r:id="rId3"/>
    <p:sldId id="328" r:id="rId4"/>
    <p:sldId id="350" r:id="rId5"/>
    <p:sldId id="262" r:id="rId6"/>
    <p:sldId id="310" r:id="rId7"/>
    <p:sldId id="351" r:id="rId8"/>
    <p:sldId id="304" r:id="rId9"/>
    <p:sldId id="353" r:id="rId10"/>
    <p:sldId id="330" r:id="rId11"/>
    <p:sldId id="348" r:id="rId12"/>
    <p:sldId id="275" r:id="rId13"/>
    <p:sldId id="355" r:id="rId14"/>
    <p:sldId id="331" r:id="rId15"/>
    <p:sldId id="313" r:id="rId16"/>
    <p:sldId id="357" r:id="rId17"/>
    <p:sldId id="295" r:id="rId18"/>
    <p:sldId id="293" r:id="rId19"/>
    <p:sldId id="324" r:id="rId20"/>
    <p:sldId id="314" r:id="rId21"/>
    <p:sldId id="325" r:id="rId22"/>
    <p:sldId id="276" r:id="rId23"/>
    <p:sldId id="354" r:id="rId24"/>
    <p:sldId id="326" r:id="rId25"/>
    <p:sldId id="333" r:id="rId26"/>
    <p:sldId id="359" r:id="rId27"/>
    <p:sldId id="299" r:id="rId28"/>
    <p:sldId id="277" r:id="rId29"/>
    <p:sldId id="334" r:id="rId30"/>
    <p:sldId id="316" r:id="rId31"/>
    <p:sldId id="358" r:id="rId32"/>
    <p:sldId id="356" r:id="rId33"/>
    <p:sldId id="274" r:id="rId34"/>
    <p:sldId id="349" r:id="rId35"/>
  </p:sldIdLst>
  <p:sldSz cx="12192000" cy="6858000"/>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18" autoAdjust="0"/>
    <p:restoredTop sz="96437" autoAdjust="0"/>
  </p:normalViewPr>
  <p:slideViewPr>
    <p:cSldViewPr snapToGrid="0">
      <p:cViewPr varScale="1">
        <p:scale>
          <a:sx n="92" d="100"/>
          <a:sy n="92" d="100"/>
        </p:scale>
        <p:origin x="-300" y="-102"/>
      </p:cViewPr>
      <p:guideLst>
        <p:guide orient="horz" pos="2160"/>
        <p:guide pos="3840"/>
      </p:guideLst>
    </p:cSldViewPr>
  </p:slideViewPr>
  <p:notesTextViewPr>
    <p:cViewPr>
      <p:scale>
        <a:sx n="1" d="1"/>
        <a:sy n="1" d="1"/>
      </p:scale>
      <p:origin x="0" y="0"/>
    </p:cViewPr>
  </p:notesTextViewPr>
  <p:notesViewPr>
    <p:cSldViewPr snapToGrid="0">
      <p:cViewPr varScale="1">
        <p:scale>
          <a:sx n="89" d="100"/>
          <a:sy n="89" d="100"/>
        </p:scale>
        <p:origin x="375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4394" cy="467215"/>
          </a:xfrm>
          <a:prstGeom prst="rect">
            <a:avLst/>
          </a:prstGeom>
        </p:spPr>
        <p:txBody>
          <a:bodyPr vert="horz" lIns="91529" tIns="45764" rIns="91529" bIns="45764" rtlCol="0"/>
          <a:lstStyle>
            <a:lvl1pPr algn="l">
              <a:defRPr sz="1200"/>
            </a:lvl1pPr>
          </a:lstStyle>
          <a:p>
            <a:endParaRPr lang="en-US"/>
          </a:p>
        </p:txBody>
      </p:sp>
      <p:sp>
        <p:nvSpPr>
          <p:cNvPr id="3" name="Date Placeholder 2"/>
          <p:cNvSpPr>
            <a:spLocks noGrp="1"/>
          </p:cNvSpPr>
          <p:nvPr>
            <p:ph type="dt" sz="quarter" idx="1"/>
          </p:nvPr>
        </p:nvSpPr>
        <p:spPr>
          <a:xfrm>
            <a:off x="3938871" y="0"/>
            <a:ext cx="3014394" cy="467215"/>
          </a:xfrm>
          <a:prstGeom prst="rect">
            <a:avLst/>
          </a:prstGeom>
        </p:spPr>
        <p:txBody>
          <a:bodyPr vert="horz" lIns="91529" tIns="45764" rIns="91529" bIns="45764" rtlCol="0"/>
          <a:lstStyle>
            <a:lvl1pPr algn="r">
              <a:defRPr sz="1200"/>
            </a:lvl1pPr>
          </a:lstStyle>
          <a:p>
            <a:fld id="{2BA08676-3FEF-4165-A87B-CD7D4034D397}" type="datetimeFigureOut">
              <a:rPr lang="en-US" smtClean="0"/>
              <a:t>2/19/2016</a:t>
            </a:fld>
            <a:endParaRPr lang="en-US"/>
          </a:p>
        </p:txBody>
      </p:sp>
      <p:sp>
        <p:nvSpPr>
          <p:cNvPr id="4" name="Footer Placeholder 3"/>
          <p:cNvSpPr>
            <a:spLocks noGrp="1"/>
          </p:cNvSpPr>
          <p:nvPr>
            <p:ph type="ftr" sz="quarter" idx="2"/>
          </p:nvPr>
        </p:nvSpPr>
        <p:spPr>
          <a:xfrm>
            <a:off x="0" y="8841885"/>
            <a:ext cx="3014394" cy="467215"/>
          </a:xfrm>
          <a:prstGeom prst="rect">
            <a:avLst/>
          </a:prstGeom>
        </p:spPr>
        <p:txBody>
          <a:bodyPr vert="horz" lIns="91529" tIns="45764" rIns="91529" bIns="45764" rtlCol="0" anchor="b"/>
          <a:lstStyle>
            <a:lvl1pPr algn="l">
              <a:defRPr sz="1200"/>
            </a:lvl1pPr>
          </a:lstStyle>
          <a:p>
            <a:endParaRPr lang="en-US"/>
          </a:p>
        </p:txBody>
      </p:sp>
      <p:sp>
        <p:nvSpPr>
          <p:cNvPr id="5" name="Slide Number Placeholder 4"/>
          <p:cNvSpPr>
            <a:spLocks noGrp="1"/>
          </p:cNvSpPr>
          <p:nvPr>
            <p:ph type="sldNum" sz="quarter" idx="3"/>
          </p:nvPr>
        </p:nvSpPr>
        <p:spPr>
          <a:xfrm>
            <a:off x="3938871" y="8841885"/>
            <a:ext cx="3014394" cy="467215"/>
          </a:xfrm>
          <a:prstGeom prst="rect">
            <a:avLst/>
          </a:prstGeom>
        </p:spPr>
        <p:txBody>
          <a:bodyPr vert="horz" lIns="91529" tIns="45764" rIns="91529" bIns="45764" rtlCol="0" anchor="b"/>
          <a:lstStyle>
            <a:lvl1pPr algn="r">
              <a:defRPr sz="1200"/>
            </a:lvl1pPr>
          </a:lstStyle>
          <a:p>
            <a:fld id="{C85AFA2C-F58E-4069-AD7D-7421D759CE32}" type="slidenum">
              <a:rPr lang="en-US" smtClean="0"/>
              <a:t>‹#›</a:t>
            </a:fld>
            <a:endParaRPr lang="en-US"/>
          </a:p>
        </p:txBody>
      </p:sp>
    </p:spTree>
    <p:extLst>
      <p:ext uri="{BB962C8B-B14F-4D97-AF65-F5344CB8AC3E}">
        <p14:creationId xmlns:p14="http://schemas.microsoft.com/office/powerpoint/2010/main" val="3656471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14394" cy="465615"/>
          </a:xfrm>
          <a:prstGeom prst="rect">
            <a:avLst/>
          </a:prstGeom>
        </p:spPr>
        <p:txBody>
          <a:bodyPr vert="horz" lIns="91529" tIns="45764" rIns="91529" bIns="45764" rtlCol="0"/>
          <a:lstStyle>
            <a:lvl1pPr algn="l">
              <a:defRPr sz="1200"/>
            </a:lvl1pPr>
          </a:lstStyle>
          <a:p>
            <a:endParaRPr lang="en-US"/>
          </a:p>
        </p:txBody>
      </p:sp>
      <p:sp>
        <p:nvSpPr>
          <p:cNvPr id="3" name="Date Placeholder 2"/>
          <p:cNvSpPr>
            <a:spLocks noGrp="1"/>
          </p:cNvSpPr>
          <p:nvPr>
            <p:ph type="dt" idx="1"/>
          </p:nvPr>
        </p:nvSpPr>
        <p:spPr>
          <a:xfrm>
            <a:off x="3938872" y="3"/>
            <a:ext cx="3014394" cy="465615"/>
          </a:xfrm>
          <a:prstGeom prst="rect">
            <a:avLst/>
          </a:prstGeom>
        </p:spPr>
        <p:txBody>
          <a:bodyPr vert="horz" lIns="91529" tIns="45764" rIns="91529" bIns="45764" rtlCol="0"/>
          <a:lstStyle>
            <a:lvl1pPr algn="r">
              <a:defRPr sz="1200"/>
            </a:lvl1pPr>
          </a:lstStyle>
          <a:p>
            <a:fld id="{2A592EDD-282D-461D-82F8-0329C7C6C33C}" type="datetimeFigureOut">
              <a:rPr lang="en-US" smtClean="0"/>
              <a:t>2/19/2016</a:t>
            </a:fld>
            <a:endParaRPr lang="en-US"/>
          </a:p>
        </p:txBody>
      </p:sp>
      <p:sp>
        <p:nvSpPr>
          <p:cNvPr id="4" name="Slide Image Placeholder 3"/>
          <p:cNvSpPr>
            <a:spLocks noGrp="1" noRot="1" noChangeAspect="1"/>
          </p:cNvSpPr>
          <p:nvPr>
            <p:ph type="sldImg" idx="2"/>
          </p:nvPr>
        </p:nvSpPr>
        <p:spPr>
          <a:xfrm>
            <a:off x="373063" y="696913"/>
            <a:ext cx="6208712" cy="3492500"/>
          </a:xfrm>
          <a:prstGeom prst="rect">
            <a:avLst/>
          </a:prstGeom>
          <a:noFill/>
          <a:ln w="12700">
            <a:solidFill>
              <a:prstClr val="black"/>
            </a:solidFill>
          </a:ln>
        </p:spPr>
        <p:txBody>
          <a:bodyPr vert="horz" lIns="91529" tIns="45764" rIns="91529" bIns="45764" rtlCol="0" anchor="ctr"/>
          <a:lstStyle/>
          <a:p>
            <a:endParaRPr lang="en-US"/>
          </a:p>
        </p:txBody>
      </p:sp>
      <p:sp>
        <p:nvSpPr>
          <p:cNvPr id="5" name="Notes Placeholder 4"/>
          <p:cNvSpPr>
            <a:spLocks noGrp="1"/>
          </p:cNvSpPr>
          <p:nvPr>
            <p:ph type="body" sz="quarter" idx="3"/>
          </p:nvPr>
        </p:nvSpPr>
        <p:spPr>
          <a:xfrm>
            <a:off x="696114" y="4422544"/>
            <a:ext cx="5562611" cy="4188935"/>
          </a:xfrm>
          <a:prstGeom prst="rect">
            <a:avLst/>
          </a:prstGeom>
        </p:spPr>
        <p:txBody>
          <a:bodyPr vert="horz" lIns="91529" tIns="45764" rIns="91529" bIns="4576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41888"/>
            <a:ext cx="3014394" cy="465615"/>
          </a:xfrm>
          <a:prstGeom prst="rect">
            <a:avLst/>
          </a:prstGeom>
        </p:spPr>
        <p:txBody>
          <a:bodyPr vert="horz" lIns="91529" tIns="45764" rIns="91529" bIns="45764" rtlCol="0" anchor="b"/>
          <a:lstStyle>
            <a:lvl1pPr algn="l">
              <a:defRPr sz="1200"/>
            </a:lvl1pPr>
          </a:lstStyle>
          <a:p>
            <a:endParaRPr lang="en-US"/>
          </a:p>
        </p:txBody>
      </p:sp>
      <p:sp>
        <p:nvSpPr>
          <p:cNvPr id="7" name="Slide Number Placeholder 6"/>
          <p:cNvSpPr>
            <a:spLocks noGrp="1"/>
          </p:cNvSpPr>
          <p:nvPr>
            <p:ph type="sldNum" sz="quarter" idx="5"/>
          </p:nvPr>
        </p:nvSpPr>
        <p:spPr>
          <a:xfrm>
            <a:off x="3938872" y="8841888"/>
            <a:ext cx="3014394" cy="465615"/>
          </a:xfrm>
          <a:prstGeom prst="rect">
            <a:avLst/>
          </a:prstGeom>
        </p:spPr>
        <p:txBody>
          <a:bodyPr vert="horz" lIns="91529" tIns="45764" rIns="91529" bIns="45764" rtlCol="0" anchor="b"/>
          <a:lstStyle>
            <a:lvl1pPr algn="r">
              <a:defRPr sz="1200"/>
            </a:lvl1pPr>
          </a:lstStyle>
          <a:p>
            <a:fld id="{8E12075C-D4EB-4912-9449-F0406DC07ED6}" type="slidenum">
              <a:rPr lang="en-US" smtClean="0"/>
              <a:t>‹#›</a:t>
            </a:fld>
            <a:endParaRPr lang="en-US"/>
          </a:p>
        </p:txBody>
      </p:sp>
    </p:spTree>
    <p:extLst>
      <p:ext uri="{BB962C8B-B14F-4D97-AF65-F5344CB8AC3E}">
        <p14:creationId xmlns:p14="http://schemas.microsoft.com/office/powerpoint/2010/main" val="3752711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12075C-D4EB-4912-9449-F0406DC07ED6}" type="slidenum">
              <a:rPr lang="en-US" smtClean="0"/>
              <a:t>12</a:t>
            </a:fld>
            <a:endParaRPr lang="en-US"/>
          </a:p>
        </p:txBody>
      </p:sp>
    </p:spTree>
    <p:extLst>
      <p:ext uri="{BB962C8B-B14F-4D97-AF65-F5344CB8AC3E}">
        <p14:creationId xmlns:p14="http://schemas.microsoft.com/office/powerpoint/2010/main" val="2305666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4"/>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12DB44-1840-4391-900A-65AA37D4CAEE}" type="datetime1">
              <a:rPr lang="en-US" smtClean="0"/>
              <a:t>2/19/2016</a:t>
            </a:fld>
            <a:endParaRPr lang="en-US" dirty="0"/>
          </a:p>
        </p:txBody>
      </p:sp>
      <p:sp>
        <p:nvSpPr>
          <p:cNvPr id="5" name="Footer Placeholder 4"/>
          <p:cNvSpPr>
            <a:spLocks noGrp="1"/>
          </p:cNvSpPr>
          <p:nvPr>
            <p:ph type="ftr" sz="quarter" idx="11"/>
          </p:nvPr>
        </p:nvSpPr>
        <p:spPr/>
        <p:txBody>
          <a:bodyPr/>
          <a:lstStyle/>
          <a:p>
            <a:r>
              <a:rPr lang="en-US" smtClean="0"/>
              <a:t>6</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1782578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F70828-596C-42DE-B7EE-F2A7789AC71A}" type="datetime1">
              <a:rPr lang="en-US" smtClean="0"/>
              <a:t>2/19/2016</a:t>
            </a:fld>
            <a:endParaRPr lang="en-US" dirty="0"/>
          </a:p>
        </p:txBody>
      </p:sp>
      <p:sp>
        <p:nvSpPr>
          <p:cNvPr id="5" name="Footer Placeholder 4"/>
          <p:cNvSpPr>
            <a:spLocks noGrp="1"/>
          </p:cNvSpPr>
          <p:nvPr>
            <p:ph type="ftr" sz="quarter" idx="11"/>
          </p:nvPr>
        </p:nvSpPr>
        <p:spPr/>
        <p:txBody>
          <a:bodyPr/>
          <a:lstStyle/>
          <a:p>
            <a:r>
              <a:rPr lang="en-US" smtClean="0"/>
              <a:t>6</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3038287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7"/>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7"/>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FED714-3767-4D77-8F33-367573F24DB4}" type="datetime1">
              <a:rPr lang="en-US" smtClean="0"/>
              <a:t>2/19/2016</a:t>
            </a:fld>
            <a:endParaRPr lang="en-US" dirty="0"/>
          </a:p>
        </p:txBody>
      </p:sp>
      <p:sp>
        <p:nvSpPr>
          <p:cNvPr id="5" name="Footer Placeholder 4"/>
          <p:cNvSpPr>
            <a:spLocks noGrp="1"/>
          </p:cNvSpPr>
          <p:nvPr>
            <p:ph type="ftr" sz="quarter" idx="11"/>
          </p:nvPr>
        </p:nvSpPr>
        <p:spPr/>
        <p:txBody>
          <a:bodyPr/>
          <a:lstStyle/>
          <a:p>
            <a:r>
              <a:rPr lang="en-US" smtClean="0"/>
              <a:t>6</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3965809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7E76A7-0611-4B9A-8C4B-C7FF45AF7419}" type="datetime1">
              <a:rPr lang="en-US" smtClean="0"/>
              <a:t>2/19/2016</a:t>
            </a:fld>
            <a:endParaRPr lang="en-US" dirty="0"/>
          </a:p>
        </p:txBody>
      </p:sp>
      <p:sp>
        <p:nvSpPr>
          <p:cNvPr id="5" name="Footer Placeholder 4"/>
          <p:cNvSpPr>
            <a:spLocks noGrp="1"/>
          </p:cNvSpPr>
          <p:nvPr>
            <p:ph type="ftr" sz="quarter" idx="11"/>
          </p:nvPr>
        </p:nvSpPr>
        <p:spPr/>
        <p:txBody>
          <a:bodyPr/>
          <a:lstStyle/>
          <a:p>
            <a:r>
              <a:rPr lang="en-US" smtClean="0"/>
              <a:t>6</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1276321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9"/>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66FBA-7520-4E72-9407-A78601AA7708}" type="datetime1">
              <a:rPr lang="en-US" smtClean="0"/>
              <a:t>2/19/2016</a:t>
            </a:fld>
            <a:endParaRPr lang="en-US" dirty="0"/>
          </a:p>
        </p:txBody>
      </p:sp>
      <p:sp>
        <p:nvSpPr>
          <p:cNvPr id="5" name="Footer Placeholder 4"/>
          <p:cNvSpPr>
            <a:spLocks noGrp="1"/>
          </p:cNvSpPr>
          <p:nvPr>
            <p:ph type="ftr" sz="quarter" idx="11"/>
          </p:nvPr>
        </p:nvSpPr>
        <p:spPr/>
        <p:txBody>
          <a:bodyPr/>
          <a:lstStyle/>
          <a:p>
            <a:r>
              <a:rPr lang="en-US" smtClean="0"/>
              <a:t>6</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1598634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F767B4-8A5E-4024-93CB-23F65C6F35EC}" type="datetime1">
              <a:rPr lang="en-US" smtClean="0"/>
              <a:t>2/19/2016</a:t>
            </a:fld>
            <a:endParaRPr lang="en-US" dirty="0"/>
          </a:p>
        </p:txBody>
      </p:sp>
      <p:sp>
        <p:nvSpPr>
          <p:cNvPr id="6" name="Footer Placeholder 5"/>
          <p:cNvSpPr>
            <a:spLocks noGrp="1"/>
          </p:cNvSpPr>
          <p:nvPr>
            <p:ph type="ftr" sz="quarter" idx="11"/>
          </p:nvPr>
        </p:nvSpPr>
        <p:spPr/>
        <p:txBody>
          <a:bodyPr/>
          <a:lstStyle/>
          <a:p>
            <a:r>
              <a:rPr lang="en-US" smtClean="0"/>
              <a:t>6</a:t>
            </a:r>
            <a:endParaRPr lang="en-US" dirty="0"/>
          </a:p>
        </p:txBody>
      </p:sp>
      <p:sp>
        <p:nvSpPr>
          <p:cNvPr id="7" name="Slide Number Placeholder 6"/>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380776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92FB26-DE34-4F6B-AC34-F6098F41CF97}" type="datetime1">
              <a:rPr lang="en-US" smtClean="0"/>
              <a:t>2/19/2016</a:t>
            </a:fld>
            <a:endParaRPr lang="en-US" dirty="0"/>
          </a:p>
        </p:txBody>
      </p:sp>
      <p:sp>
        <p:nvSpPr>
          <p:cNvPr id="8" name="Footer Placeholder 7"/>
          <p:cNvSpPr>
            <a:spLocks noGrp="1"/>
          </p:cNvSpPr>
          <p:nvPr>
            <p:ph type="ftr" sz="quarter" idx="11"/>
          </p:nvPr>
        </p:nvSpPr>
        <p:spPr/>
        <p:txBody>
          <a:bodyPr/>
          <a:lstStyle/>
          <a:p>
            <a:r>
              <a:rPr lang="en-US" smtClean="0"/>
              <a:t>6</a:t>
            </a:r>
            <a:endParaRPr lang="en-US" dirty="0"/>
          </a:p>
        </p:txBody>
      </p:sp>
      <p:sp>
        <p:nvSpPr>
          <p:cNvPr id="9" name="Slide Number Placeholder 8"/>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1291769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030EEB-E667-4336-B84E-DF7A23B5CC89}" type="datetime1">
              <a:rPr lang="en-US" smtClean="0"/>
              <a:t>2/19/2016</a:t>
            </a:fld>
            <a:endParaRPr lang="en-US" dirty="0"/>
          </a:p>
        </p:txBody>
      </p:sp>
      <p:sp>
        <p:nvSpPr>
          <p:cNvPr id="4" name="Footer Placeholder 3"/>
          <p:cNvSpPr>
            <a:spLocks noGrp="1"/>
          </p:cNvSpPr>
          <p:nvPr>
            <p:ph type="ftr" sz="quarter" idx="11"/>
          </p:nvPr>
        </p:nvSpPr>
        <p:spPr/>
        <p:txBody>
          <a:bodyPr/>
          <a:lstStyle/>
          <a:p>
            <a:r>
              <a:rPr lang="en-US" smtClean="0"/>
              <a:t>6</a:t>
            </a:r>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2084223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93C160-7618-4FD9-A63E-8F1F9D34A39E}" type="datetime1">
              <a:rPr lang="en-US" smtClean="0"/>
              <a:t>2/19/2016</a:t>
            </a:fld>
            <a:endParaRPr lang="en-US" dirty="0"/>
          </a:p>
        </p:txBody>
      </p:sp>
      <p:sp>
        <p:nvSpPr>
          <p:cNvPr id="3" name="Footer Placeholder 2"/>
          <p:cNvSpPr>
            <a:spLocks noGrp="1"/>
          </p:cNvSpPr>
          <p:nvPr>
            <p:ph type="ftr" sz="quarter" idx="11"/>
          </p:nvPr>
        </p:nvSpPr>
        <p:spPr/>
        <p:txBody>
          <a:bodyPr/>
          <a:lstStyle/>
          <a:p>
            <a:r>
              <a:rPr lang="en-US" smtClean="0"/>
              <a:t>6</a:t>
            </a:r>
            <a:endParaRPr lang="en-US" dirty="0"/>
          </a:p>
        </p:txBody>
      </p:sp>
      <p:sp>
        <p:nvSpPr>
          <p:cNvPr id="4" name="Slide Number Placeholder 3"/>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249751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98C18A-7BB3-4AE1-97EE-8F91CCA6AE28}" type="datetime1">
              <a:rPr lang="en-US" smtClean="0"/>
              <a:t>2/19/2016</a:t>
            </a:fld>
            <a:endParaRPr lang="en-US" dirty="0"/>
          </a:p>
        </p:txBody>
      </p:sp>
      <p:sp>
        <p:nvSpPr>
          <p:cNvPr id="6" name="Footer Placeholder 5"/>
          <p:cNvSpPr>
            <a:spLocks noGrp="1"/>
          </p:cNvSpPr>
          <p:nvPr>
            <p:ph type="ftr" sz="quarter" idx="11"/>
          </p:nvPr>
        </p:nvSpPr>
        <p:spPr/>
        <p:txBody>
          <a:bodyPr/>
          <a:lstStyle/>
          <a:p>
            <a:r>
              <a:rPr lang="en-US" smtClean="0"/>
              <a:t>6</a:t>
            </a:r>
            <a:endParaRPr lang="en-US" dirty="0"/>
          </a:p>
        </p:txBody>
      </p:sp>
      <p:sp>
        <p:nvSpPr>
          <p:cNvPr id="7" name="Slide Number Placeholder 6"/>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3587334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BB6A78-533B-4200-B1FF-2614F8DB1390}" type="datetime1">
              <a:rPr lang="en-US" smtClean="0"/>
              <a:t>2/19/2016</a:t>
            </a:fld>
            <a:endParaRPr lang="en-US" dirty="0"/>
          </a:p>
        </p:txBody>
      </p:sp>
      <p:sp>
        <p:nvSpPr>
          <p:cNvPr id="6" name="Footer Placeholder 5"/>
          <p:cNvSpPr>
            <a:spLocks noGrp="1"/>
          </p:cNvSpPr>
          <p:nvPr>
            <p:ph type="ftr" sz="quarter" idx="11"/>
          </p:nvPr>
        </p:nvSpPr>
        <p:spPr/>
        <p:txBody>
          <a:bodyPr/>
          <a:lstStyle/>
          <a:p>
            <a:r>
              <a:rPr lang="en-US" smtClean="0"/>
              <a:t>6</a:t>
            </a:r>
            <a:endParaRPr lang="en-US" dirty="0"/>
          </a:p>
        </p:txBody>
      </p:sp>
      <p:sp>
        <p:nvSpPr>
          <p:cNvPr id="7" name="Slide Number Placeholder 6"/>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3288536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0C704-C5E8-4150-A4CD-89A3D2F745B6}" type="datetime1">
              <a:rPr lang="en-US" smtClean="0"/>
              <a:t>2/19/2016</a:t>
            </a:fld>
            <a:endParaRPr lang="en-US" dirty="0"/>
          </a:p>
        </p:txBody>
      </p:sp>
      <p:sp>
        <p:nvSpPr>
          <p:cNvPr id="5" name="Footer Placeholder 4"/>
          <p:cNvSpPr>
            <a:spLocks noGrp="1"/>
          </p:cNvSpPr>
          <p:nvPr>
            <p:ph type="ftr" sz="quarter" idx="3"/>
          </p:nvPr>
        </p:nvSpPr>
        <p:spPr>
          <a:xfrm>
            <a:off x="4165600" y="635635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6</a:t>
            </a:r>
            <a:endParaRPr lang="en-US" dirty="0"/>
          </a:p>
        </p:txBody>
      </p:sp>
      <p:sp>
        <p:nvSpPr>
          <p:cNvPr id="6" name="Slide Number Placeholder 5"/>
          <p:cNvSpPr>
            <a:spLocks noGrp="1"/>
          </p:cNvSpPr>
          <p:nvPr>
            <p:ph type="sldNum" sz="quarter" idx="4"/>
          </p:nvPr>
        </p:nvSpPr>
        <p:spPr>
          <a:xfrm>
            <a:off x="8737600" y="635635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7C854C-1925-413A-B076-5ADC57C8FA6D}" type="slidenum">
              <a:rPr lang="en-US" smtClean="0"/>
              <a:t>‹#›</a:t>
            </a:fld>
            <a:endParaRPr lang="en-US" dirty="0"/>
          </a:p>
        </p:txBody>
      </p:sp>
    </p:spTree>
    <p:extLst>
      <p:ext uri="{BB962C8B-B14F-4D97-AF65-F5344CB8AC3E}">
        <p14:creationId xmlns:p14="http://schemas.microsoft.com/office/powerpoint/2010/main" val="132608239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gif"/><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271" y="3867665"/>
            <a:ext cx="5088187" cy="2773062"/>
          </a:xfrm>
          <a:prstGeom prst="rect">
            <a:avLst/>
          </a:prstGeom>
        </p:spPr>
      </p:pic>
      <p:sp>
        <p:nvSpPr>
          <p:cNvPr id="2" name="Title 1"/>
          <p:cNvSpPr>
            <a:spLocks noGrp="1"/>
          </p:cNvSpPr>
          <p:nvPr>
            <p:ph type="ctrTitle"/>
          </p:nvPr>
        </p:nvSpPr>
        <p:spPr>
          <a:xfrm>
            <a:off x="1564460" y="783773"/>
            <a:ext cx="9144000" cy="3759437"/>
          </a:xfrm>
        </p:spPr>
        <p:txBody>
          <a:bodyPr>
            <a:normAutofit fontScale="90000"/>
          </a:bodyPr>
          <a:lstStyle/>
          <a:p>
            <a:r>
              <a:rPr lang="en-US" dirty="0" smtClean="0"/>
              <a:t> </a:t>
            </a:r>
            <a:br>
              <a:rPr lang="en-US" dirty="0" smtClean="0"/>
            </a:br>
            <a:r>
              <a:rPr lang="en-US" dirty="0" smtClean="0"/>
              <a:t/>
            </a:r>
            <a:br>
              <a:rPr lang="en-US" dirty="0" smtClean="0"/>
            </a:br>
            <a:r>
              <a:rPr lang="en-US" b="1" dirty="0" smtClean="0"/>
              <a:t>Department of Developmental Services </a:t>
            </a:r>
            <a:br>
              <a:rPr lang="en-US" b="1" dirty="0" smtClean="0"/>
            </a:br>
            <a:r>
              <a:rPr lang="en-US" b="1" dirty="0" smtClean="0"/>
              <a:t>Northeast Region</a:t>
            </a:r>
            <a:br>
              <a:rPr lang="en-US" b="1" dirty="0" smtClean="0"/>
            </a:br>
            <a:r>
              <a:rPr lang="en-US" b="1" dirty="0" smtClean="0"/>
              <a:t>Family Forum</a:t>
            </a:r>
            <a:r>
              <a:rPr lang="en-US" dirty="0" smtClean="0"/>
              <a:t/>
            </a:r>
            <a:br>
              <a:rPr lang="en-US" dirty="0" smtClean="0"/>
            </a:br>
            <a:r>
              <a:rPr lang="en-US" b="1" dirty="0" smtClean="0"/>
              <a:t>Self-Determination and</a:t>
            </a:r>
            <a:r>
              <a:rPr lang="en-US" dirty="0" smtClean="0">
                <a:solidFill>
                  <a:srgbClr val="0070C0"/>
                </a:solidFill>
              </a:rPr>
              <a:t/>
            </a:r>
            <a:br>
              <a:rPr lang="en-US" dirty="0" smtClean="0">
                <a:solidFill>
                  <a:srgbClr val="0070C0"/>
                </a:solidFill>
              </a:rPr>
            </a:br>
            <a:r>
              <a:rPr lang="en-US" b="1" dirty="0" smtClean="0"/>
              <a:t>DDS Service Models</a:t>
            </a:r>
            <a:br>
              <a:rPr lang="en-US" b="1" dirty="0" smtClean="0"/>
            </a:br>
            <a:r>
              <a:rPr lang="en-US" dirty="0" smtClean="0">
                <a:latin typeface="+mn-lt"/>
              </a:rPr>
              <a:t> </a:t>
            </a:r>
            <a:br>
              <a:rPr lang="en-US" dirty="0" smtClean="0">
                <a:latin typeface="+mn-lt"/>
              </a:rPr>
            </a:br>
            <a:endParaRPr lang="en-US" b="1" dirty="0">
              <a:latin typeface="+mn-lt"/>
            </a:endParaRPr>
          </a:p>
        </p:txBody>
      </p:sp>
      <p:sp>
        <p:nvSpPr>
          <p:cNvPr id="3" name="Subtitle 2"/>
          <p:cNvSpPr>
            <a:spLocks noGrp="1"/>
          </p:cNvSpPr>
          <p:nvPr>
            <p:ph type="subTitle" idx="1"/>
          </p:nvPr>
        </p:nvSpPr>
        <p:spPr>
          <a:xfrm>
            <a:off x="1426895" y="3715327"/>
            <a:ext cx="9144000" cy="1655762"/>
          </a:xfrm>
        </p:spPr>
        <p:txBody>
          <a:bodyPr/>
          <a:lstStyle/>
          <a:p>
            <a:endParaRPr lang="en-US" dirty="0" smtClean="0"/>
          </a:p>
          <a:p>
            <a:r>
              <a:rPr lang="en-US" dirty="0" smtClean="0"/>
              <a:t>2016</a:t>
            </a:r>
            <a:endParaRPr lang="en-US" dirty="0"/>
          </a:p>
        </p:txBody>
      </p:sp>
      <p:sp>
        <p:nvSpPr>
          <p:cNvPr id="5" name="Date Placeholder 4"/>
          <p:cNvSpPr>
            <a:spLocks noGrp="1"/>
          </p:cNvSpPr>
          <p:nvPr>
            <p:ph type="dt" sz="half" idx="10"/>
          </p:nvPr>
        </p:nvSpPr>
        <p:spPr/>
        <p:txBody>
          <a:bodyPr/>
          <a:lstStyle/>
          <a:p>
            <a:fld id="{88EF4230-878A-4B0B-A1B5-FCBC97F43B51}"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1</a:t>
            </a:fld>
            <a:endParaRPr lang="en-US" dirty="0"/>
          </a:p>
        </p:txBody>
      </p:sp>
    </p:spTree>
    <p:extLst>
      <p:ext uri="{BB962C8B-B14F-4D97-AF65-F5344CB8AC3E}">
        <p14:creationId xmlns:p14="http://schemas.microsoft.com/office/powerpoint/2010/main" val="4070183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1421" y="4419600"/>
            <a:ext cx="3273020" cy="2438400"/>
          </a:xfrm>
          <a:prstGeom prst="rect">
            <a:avLst/>
          </a:prstGeom>
        </p:spPr>
      </p:pic>
      <p:sp>
        <p:nvSpPr>
          <p:cNvPr id="3" name="Title 2"/>
          <p:cNvSpPr>
            <a:spLocks noGrp="1"/>
          </p:cNvSpPr>
          <p:nvPr>
            <p:ph type="title"/>
          </p:nvPr>
        </p:nvSpPr>
        <p:spPr/>
        <p:txBody>
          <a:bodyPr>
            <a:normAutofit fontScale="90000"/>
          </a:bodyPr>
          <a:lstStyle/>
          <a:p>
            <a:r>
              <a:rPr lang="en-US" sz="4400" dirty="0" smtClean="0">
                <a:solidFill>
                  <a:srgbClr val="00B0F0"/>
                </a:solidFill>
              </a:rPr>
              <a:t>Principles of Self-Determination*</a:t>
            </a:r>
            <a:r>
              <a:rPr lang="en-US" sz="4400" dirty="0"/>
              <a:t/>
            </a:r>
            <a:br>
              <a:rPr lang="en-US" sz="4400" dirty="0"/>
            </a:br>
            <a:endParaRPr lang="en-US" dirty="0"/>
          </a:p>
        </p:txBody>
      </p:sp>
      <p:sp>
        <p:nvSpPr>
          <p:cNvPr id="2" name="Content Placeholder 1"/>
          <p:cNvSpPr>
            <a:spLocks noGrp="1"/>
          </p:cNvSpPr>
          <p:nvPr>
            <p:ph idx="1"/>
          </p:nvPr>
        </p:nvSpPr>
        <p:spPr/>
        <p:txBody>
          <a:bodyPr>
            <a:normAutofit fontScale="25000" lnSpcReduction="20000"/>
          </a:bodyPr>
          <a:lstStyle/>
          <a:p>
            <a:pPr lvl="1"/>
            <a:r>
              <a:rPr lang="en-US" sz="11200" b="1" i="1" dirty="0">
                <a:solidFill>
                  <a:srgbClr val="00B0F0"/>
                </a:solidFill>
              </a:rPr>
              <a:t>Freedom</a:t>
            </a:r>
            <a:r>
              <a:rPr lang="en-US" sz="11200" dirty="0">
                <a:solidFill>
                  <a:srgbClr val="00B0F0"/>
                </a:solidFill>
              </a:rPr>
              <a:t> </a:t>
            </a:r>
            <a:r>
              <a:rPr lang="en-US" sz="11200" dirty="0"/>
              <a:t>to decide how one wants to live his or her life</a:t>
            </a:r>
          </a:p>
          <a:p>
            <a:pPr lvl="1"/>
            <a:r>
              <a:rPr lang="en-US" sz="11200" b="1" i="1" dirty="0" smtClean="0">
                <a:solidFill>
                  <a:srgbClr val="00B0F0"/>
                </a:solidFill>
              </a:rPr>
              <a:t>Authority</a:t>
            </a:r>
            <a:r>
              <a:rPr lang="en-US" sz="11200" b="1" dirty="0" smtClean="0">
                <a:solidFill>
                  <a:schemeClr val="bg2">
                    <a:lumMod val="50000"/>
                  </a:schemeClr>
                </a:solidFill>
              </a:rPr>
              <a:t> </a:t>
            </a:r>
            <a:r>
              <a:rPr lang="en-US" sz="11200" dirty="0"/>
              <a:t>over a targeted amount of dollars</a:t>
            </a:r>
          </a:p>
          <a:p>
            <a:pPr lvl="1"/>
            <a:r>
              <a:rPr lang="en-US" sz="11200" b="1" i="1" dirty="0">
                <a:solidFill>
                  <a:srgbClr val="00B0F0"/>
                </a:solidFill>
              </a:rPr>
              <a:t>Support</a:t>
            </a:r>
            <a:r>
              <a:rPr lang="en-US" sz="11200" dirty="0"/>
              <a:t> to organize resources in ways that are life enhancing and meaningful to the individual </a:t>
            </a:r>
          </a:p>
          <a:p>
            <a:pPr lvl="1"/>
            <a:r>
              <a:rPr lang="en-US" sz="11200" b="1" i="1" dirty="0">
                <a:solidFill>
                  <a:srgbClr val="00B0F0"/>
                </a:solidFill>
              </a:rPr>
              <a:t>Responsibility</a:t>
            </a:r>
            <a:r>
              <a:rPr lang="en-US" sz="11200" dirty="0">
                <a:solidFill>
                  <a:schemeClr val="bg2">
                    <a:lumMod val="50000"/>
                  </a:schemeClr>
                </a:solidFill>
              </a:rPr>
              <a:t> </a:t>
            </a:r>
            <a:r>
              <a:rPr lang="en-US" sz="11200" dirty="0"/>
              <a:t>for wise use of public dollars and the recognition of the contributions individuals across disability and aging can make to their communities</a:t>
            </a:r>
          </a:p>
          <a:p>
            <a:pPr lvl="1"/>
            <a:r>
              <a:rPr lang="en-US" sz="11200" b="1" i="1" dirty="0">
                <a:solidFill>
                  <a:srgbClr val="00B0F0"/>
                </a:solidFill>
              </a:rPr>
              <a:t>Confirmation</a:t>
            </a:r>
            <a:r>
              <a:rPr lang="en-US" sz="11200" dirty="0"/>
              <a:t> of the important roles individuals must play in the newly designed </a:t>
            </a:r>
            <a:r>
              <a:rPr lang="en-US" sz="11200" dirty="0" smtClean="0"/>
              <a:t>system</a:t>
            </a:r>
          </a:p>
          <a:p>
            <a:pPr lvl="1"/>
            <a:endParaRPr lang="en-US" sz="11200" dirty="0"/>
          </a:p>
          <a:p>
            <a:pPr marL="0" indent="0">
              <a:buNone/>
            </a:pPr>
            <a:r>
              <a:rPr lang="en-US" sz="7200" b="1" dirty="0"/>
              <a:t>*</a:t>
            </a:r>
            <a:r>
              <a:rPr lang="en-US" sz="9800" dirty="0"/>
              <a:t>From the website  </a:t>
            </a:r>
            <a:r>
              <a:rPr lang="en-US" sz="9800" dirty="0" err="1"/>
              <a:t>www:centerforself-determination.com</a:t>
            </a:r>
            <a:endParaRPr lang="en-US" sz="6400" i="1" dirty="0">
              <a:solidFill>
                <a:srgbClr val="0070C0"/>
              </a:solidFill>
            </a:endParaRPr>
          </a:p>
          <a:p>
            <a:endParaRPr lang="en-US" dirty="0"/>
          </a:p>
        </p:txBody>
      </p:sp>
      <p:sp>
        <p:nvSpPr>
          <p:cNvPr id="5" name="Date Placeholder 4"/>
          <p:cNvSpPr>
            <a:spLocks noGrp="1"/>
          </p:cNvSpPr>
          <p:nvPr>
            <p:ph type="dt" sz="half" idx="10"/>
          </p:nvPr>
        </p:nvSpPr>
        <p:spPr/>
        <p:txBody>
          <a:bodyPr/>
          <a:lstStyle/>
          <a:p>
            <a:fld id="{1037A1BF-5171-4516-8F02-E01500F84820}" type="datetime1">
              <a:rPr lang="en-US" smtClean="0"/>
              <a:t>2/19/2016</a:t>
            </a:fld>
            <a:endParaRPr lang="en-US" dirty="0"/>
          </a:p>
        </p:txBody>
      </p:sp>
      <p:sp>
        <p:nvSpPr>
          <p:cNvPr id="6" name="Slide Number Placeholder 5"/>
          <p:cNvSpPr>
            <a:spLocks noGrp="1"/>
          </p:cNvSpPr>
          <p:nvPr>
            <p:ph type="sldNum" sz="quarter" idx="12"/>
          </p:nvPr>
        </p:nvSpPr>
        <p:spPr>
          <a:xfrm>
            <a:off x="8737600" y="6356359"/>
            <a:ext cx="543560" cy="365125"/>
          </a:xfrm>
        </p:spPr>
        <p:txBody>
          <a:bodyPr/>
          <a:lstStyle/>
          <a:p>
            <a:fld id="{007C854C-1925-413A-B076-5ADC57C8FA6D}" type="slidenum">
              <a:rPr lang="en-US" smtClean="0"/>
              <a:t>10</a:t>
            </a:fld>
            <a:endParaRPr lang="en-US" dirty="0"/>
          </a:p>
        </p:txBody>
      </p:sp>
    </p:spTree>
    <p:extLst>
      <p:ext uri="{BB962C8B-B14F-4D97-AF65-F5344CB8AC3E}">
        <p14:creationId xmlns:p14="http://schemas.microsoft.com/office/powerpoint/2010/main" val="4054119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B0F0"/>
                </a:solidFill>
              </a:rPr>
              <a:t>How Can Individuals Achieve Self-Determination?</a:t>
            </a:r>
            <a:endParaRPr lang="en-US" dirty="0">
              <a:solidFill>
                <a:srgbClr val="00B0F0"/>
              </a:solidFill>
            </a:endParaRPr>
          </a:p>
        </p:txBody>
      </p:sp>
      <p:sp>
        <p:nvSpPr>
          <p:cNvPr id="3" name="Content Placeholder 2"/>
          <p:cNvSpPr>
            <a:spLocks noGrp="1"/>
          </p:cNvSpPr>
          <p:nvPr>
            <p:ph idx="1"/>
          </p:nvPr>
        </p:nvSpPr>
        <p:spPr/>
        <p:txBody>
          <a:bodyPr/>
          <a:lstStyle/>
          <a:p>
            <a:pPr marL="0" indent="0">
              <a:buNone/>
            </a:pPr>
            <a:r>
              <a:rPr lang="en-US" dirty="0" smtClean="0"/>
              <a:t>Individuals determine the course</a:t>
            </a:r>
            <a:r>
              <a:rPr lang="en-US" dirty="0" smtClean="0">
                <a:solidFill>
                  <a:srgbClr val="0070C0"/>
                </a:solidFill>
              </a:rPr>
              <a:t> </a:t>
            </a:r>
            <a:r>
              <a:rPr lang="en-US" dirty="0" smtClean="0"/>
              <a:t>of their lives by designing and directing their own services.  This process is called </a:t>
            </a:r>
            <a:r>
              <a:rPr lang="en-US" b="1" dirty="0"/>
              <a:t>s</a:t>
            </a:r>
            <a:r>
              <a:rPr lang="en-US" b="1" dirty="0" smtClean="0"/>
              <a:t>elf-direction</a:t>
            </a:r>
            <a:r>
              <a:rPr lang="en-US" dirty="0" smtClean="0"/>
              <a:t>. The two DDS models of service delivery to direct one’s services:</a:t>
            </a:r>
          </a:p>
          <a:p>
            <a:r>
              <a:rPr lang="en-US" dirty="0" smtClean="0"/>
              <a:t>Agency With Choice (AWC)</a:t>
            </a:r>
          </a:p>
          <a:p>
            <a:r>
              <a:rPr lang="en-US" dirty="0" smtClean="0"/>
              <a:t>Participant Directed Program (PDP)</a:t>
            </a:r>
            <a:endParaRPr lang="en-US" dirty="0"/>
          </a:p>
        </p:txBody>
      </p:sp>
      <p:sp>
        <p:nvSpPr>
          <p:cNvPr id="4" name="Date Placeholder 3"/>
          <p:cNvSpPr>
            <a:spLocks noGrp="1"/>
          </p:cNvSpPr>
          <p:nvPr>
            <p:ph type="dt" sz="half" idx="10"/>
          </p:nvPr>
        </p:nvSpPr>
        <p:spPr/>
        <p:txBody>
          <a:bodyPr/>
          <a:lstStyle/>
          <a:p>
            <a:fld id="{93F3D366-18B7-4F39-8BD7-FDF371CE8A7D}"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11</a:t>
            </a:fld>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1613" y="3176436"/>
            <a:ext cx="2418735" cy="3494314"/>
          </a:xfrm>
          <a:prstGeom prst="rect">
            <a:avLst/>
          </a:prstGeom>
        </p:spPr>
      </p:pic>
    </p:spTree>
    <p:extLst>
      <p:ext uri="{BB962C8B-B14F-4D97-AF65-F5344CB8AC3E}">
        <p14:creationId xmlns:p14="http://schemas.microsoft.com/office/powerpoint/2010/main" val="1315663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0693"/>
            <a:ext cx="10972800" cy="1861455"/>
          </a:xfrm>
        </p:spPr>
        <p:txBody>
          <a:bodyPr>
            <a:noAutofit/>
          </a:bodyPr>
          <a:lstStyle/>
          <a:p>
            <a:pPr algn="l"/>
            <a:r>
              <a:rPr lang="en-US" dirty="0" smtClean="0">
                <a:solidFill>
                  <a:srgbClr val="00B0F0"/>
                </a:solidFill>
                <a:latin typeface="+mn-lt"/>
              </a:rPr>
              <a:t>      What Is Agency With Choice?</a:t>
            </a:r>
            <a:endParaRPr lang="en-US" dirty="0">
              <a:solidFill>
                <a:srgbClr val="00B0F0"/>
              </a:solidFill>
              <a:latin typeface="+mn-lt"/>
            </a:endParaRPr>
          </a:p>
        </p:txBody>
      </p:sp>
      <p:sp>
        <p:nvSpPr>
          <p:cNvPr id="3" name="Content Placeholder 2"/>
          <p:cNvSpPr>
            <a:spLocks noGrp="1"/>
          </p:cNvSpPr>
          <p:nvPr>
            <p:ph idx="1"/>
          </p:nvPr>
        </p:nvSpPr>
        <p:spPr>
          <a:xfrm>
            <a:off x="0" y="1962149"/>
            <a:ext cx="11322627" cy="4256377"/>
          </a:xfrm>
        </p:spPr>
        <p:txBody>
          <a:bodyPr>
            <a:normAutofit/>
          </a:bodyPr>
          <a:lstStyle/>
          <a:p>
            <a:pPr marL="0" indent="0">
              <a:buNone/>
            </a:pPr>
            <a:endParaRPr lang="en-US" dirty="0" smtClean="0"/>
          </a:p>
          <a:p>
            <a:pPr marL="400050" lvl="1" indent="0">
              <a:buNone/>
            </a:pPr>
            <a:r>
              <a:rPr lang="en-US" sz="3200" dirty="0" smtClean="0"/>
              <a:t>The Agency With Choice (AWC) allows individuals and families to purchase services and to choose and supervise their staff and other supports without having to be responsible for all administrative duties associated with being an employer and purchaser of goods and services. The provider agency is responsible for hiring staff and purchasing goods and services.  </a:t>
            </a:r>
          </a:p>
        </p:txBody>
      </p:sp>
      <p:sp>
        <p:nvSpPr>
          <p:cNvPr id="6" name="Date Placeholder 5"/>
          <p:cNvSpPr>
            <a:spLocks noGrp="1"/>
          </p:cNvSpPr>
          <p:nvPr>
            <p:ph type="dt" sz="half" idx="10"/>
          </p:nvPr>
        </p:nvSpPr>
        <p:spPr/>
        <p:txBody>
          <a:bodyPr/>
          <a:lstStyle/>
          <a:p>
            <a:fld id="{29B779F4-364F-4C67-A957-B4A4E5F8B489}" type="datetime1">
              <a:rPr lang="en-US" smtClean="0"/>
              <a:t>2/19/2016</a:t>
            </a:fld>
            <a:endParaRPr lang="en-US" dirty="0"/>
          </a:p>
        </p:txBody>
      </p:sp>
      <p:sp>
        <p:nvSpPr>
          <p:cNvPr id="7" name="Slide Number Placeholder 6"/>
          <p:cNvSpPr>
            <a:spLocks noGrp="1"/>
          </p:cNvSpPr>
          <p:nvPr>
            <p:ph type="sldNum" sz="quarter" idx="12"/>
          </p:nvPr>
        </p:nvSpPr>
        <p:spPr/>
        <p:txBody>
          <a:bodyPr/>
          <a:lstStyle/>
          <a:p>
            <a:fld id="{007C854C-1925-413A-B076-5ADC57C8FA6D}" type="slidenum">
              <a:rPr lang="en-US" smtClean="0"/>
              <a:t>12</a:t>
            </a:fld>
            <a:endParaRPr lang="en-US" dirty="0"/>
          </a:p>
        </p:txBody>
      </p:sp>
      <p:cxnSp>
        <p:nvCxnSpPr>
          <p:cNvPr id="5" name="Straight Connector 4"/>
          <p:cNvCxnSpPr/>
          <p:nvPr/>
        </p:nvCxnSpPr>
        <p:spPr>
          <a:xfrm flipH="1">
            <a:off x="5652657" y="2608118"/>
            <a:ext cx="135081" cy="11430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2049" y="100693"/>
            <a:ext cx="2647951" cy="1981200"/>
          </a:xfrm>
          <a:prstGeom prst="rect">
            <a:avLst/>
          </a:prstGeom>
        </p:spPr>
      </p:pic>
    </p:spTree>
    <p:extLst>
      <p:ext uri="{BB962C8B-B14F-4D97-AF65-F5344CB8AC3E}">
        <p14:creationId xmlns:p14="http://schemas.microsoft.com/office/powerpoint/2010/main" val="1331693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4973" y="3484606"/>
            <a:ext cx="5350817" cy="2916195"/>
          </a:xfrm>
          <a:prstGeom prst="rect">
            <a:avLst/>
          </a:prstGeom>
        </p:spPr>
      </p:pic>
      <p:sp>
        <p:nvSpPr>
          <p:cNvPr id="2" name="Title 1"/>
          <p:cNvSpPr>
            <a:spLocks noGrp="1"/>
          </p:cNvSpPr>
          <p:nvPr>
            <p:ph type="title"/>
          </p:nvPr>
        </p:nvSpPr>
        <p:spPr/>
        <p:txBody>
          <a:bodyPr/>
          <a:lstStyle/>
          <a:p>
            <a:r>
              <a:rPr lang="en-US" dirty="0">
                <a:solidFill>
                  <a:srgbClr val="00B0F0"/>
                </a:solidFill>
              </a:rPr>
              <a:t>What Is Agency With Choice? - Continued</a:t>
            </a:r>
            <a:endParaRPr lang="en-US" b="0" dirty="0">
              <a:solidFill>
                <a:srgbClr val="00B0F0"/>
              </a:solidFill>
            </a:endParaRPr>
          </a:p>
        </p:txBody>
      </p:sp>
      <p:sp>
        <p:nvSpPr>
          <p:cNvPr id="3" name="Content Placeholder 2"/>
          <p:cNvSpPr>
            <a:spLocks noGrp="1"/>
          </p:cNvSpPr>
          <p:nvPr>
            <p:ph idx="1"/>
          </p:nvPr>
        </p:nvSpPr>
        <p:spPr/>
        <p:txBody>
          <a:bodyPr/>
          <a:lstStyle/>
          <a:p>
            <a:r>
              <a:rPr lang="en-US" dirty="0"/>
              <a:t>In </a:t>
            </a:r>
            <a:r>
              <a:rPr lang="en-US" b="1" dirty="0"/>
              <a:t>Agency With Choice </a:t>
            </a:r>
            <a:r>
              <a:rPr lang="en-US" dirty="0"/>
              <a:t>the individual negotiates with the agency (with assistance) in the design of </a:t>
            </a:r>
            <a:r>
              <a:rPr lang="en-US" dirty="0" smtClean="0"/>
              <a:t>his/her </a:t>
            </a:r>
            <a:r>
              <a:rPr lang="en-US" dirty="0"/>
              <a:t>services </a:t>
            </a:r>
            <a:r>
              <a:rPr lang="en-US" dirty="0" smtClean="0"/>
              <a:t>and</a:t>
            </a:r>
          </a:p>
          <a:p>
            <a:pPr marL="0" indent="0">
              <a:buNone/>
            </a:pPr>
            <a:r>
              <a:rPr lang="en-US" dirty="0" smtClean="0"/>
              <a:t>    chooses and </a:t>
            </a:r>
            <a:r>
              <a:rPr lang="en-US" dirty="0"/>
              <a:t>directs their staff without the administrative </a:t>
            </a:r>
            <a:endParaRPr lang="en-US" dirty="0" smtClean="0"/>
          </a:p>
          <a:p>
            <a:pPr marL="0" indent="0">
              <a:buNone/>
            </a:pPr>
            <a:r>
              <a:rPr lang="en-US" dirty="0"/>
              <a:t> </a:t>
            </a:r>
            <a:r>
              <a:rPr lang="en-US" dirty="0" smtClean="0"/>
              <a:t>   and paperwork </a:t>
            </a:r>
            <a:r>
              <a:rPr lang="en-US" dirty="0"/>
              <a:t>responsibilities associated with being an </a:t>
            </a:r>
            <a:r>
              <a:rPr lang="en-US" dirty="0" smtClean="0"/>
              <a:t>         </a:t>
            </a:r>
          </a:p>
          <a:p>
            <a:pPr marL="0" indent="0">
              <a:buNone/>
            </a:pPr>
            <a:r>
              <a:rPr lang="en-US" dirty="0" smtClean="0"/>
              <a:t>    employer </a:t>
            </a:r>
            <a:r>
              <a:rPr lang="en-US" dirty="0"/>
              <a:t>and </a:t>
            </a:r>
            <a:endParaRPr lang="en-US" dirty="0" smtClean="0"/>
          </a:p>
          <a:p>
            <a:pPr marL="0" indent="0">
              <a:buNone/>
            </a:pPr>
            <a:r>
              <a:rPr lang="en-US" dirty="0" smtClean="0"/>
              <a:t>    managing </a:t>
            </a:r>
          </a:p>
          <a:p>
            <a:pPr marL="0" indent="0">
              <a:buNone/>
            </a:pPr>
            <a:r>
              <a:rPr lang="en-US" dirty="0" smtClean="0"/>
              <a:t>    a </a:t>
            </a:r>
            <a:r>
              <a:rPr lang="en-US" dirty="0"/>
              <a:t>budget.  </a:t>
            </a:r>
          </a:p>
          <a:p>
            <a:endParaRPr lang="en-US" dirty="0"/>
          </a:p>
        </p:txBody>
      </p:sp>
      <p:sp>
        <p:nvSpPr>
          <p:cNvPr id="5" name="Date Placeholder 4"/>
          <p:cNvSpPr>
            <a:spLocks noGrp="1"/>
          </p:cNvSpPr>
          <p:nvPr>
            <p:ph type="dt" sz="half" idx="10"/>
          </p:nvPr>
        </p:nvSpPr>
        <p:spPr/>
        <p:txBody>
          <a:bodyPr/>
          <a:lstStyle/>
          <a:p>
            <a:fld id="{0DBE8670-86BD-48C9-B6A6-9F43EC5E9906}"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13</a:t>
            </a:fld>
            <a:endParaRPr lang="en-US" dirty="0"/>
          </a:p>
        </p:txBody>
      </p:sp>
    </p:spTree>
    <p:extLst>
      <p:ext uri="{BB962C8B-B14F-4D97-AF65-F5344CB8AC3E}">
        <p14:creationId xmlns:p14="http://schemas.microsoft.com/office/powerpoint/2010/main" val="563542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5650" y="3025140"/>
            <a:ext cx="3810000" cy="3331219"/>
          </a:xfrm>
          <a:prstGeom prst="rect">
            <a:avLst/>
          </a:prstGeom>
        </p:spPr>
      </p:pic>
      <p:sp>
        <p:nvSpPr>
          <p:cNvPr id="3" name="Title 2"/>
          <p:cNvSpPr>
            <a:spLocks noGrp="1"/>
          </p:cNvSpPr>
          <p:nvPr>
            <p:ph type="title"/>
          </p:nvPr>
        </p:nvSpPr>
        <p:spPr/>
        <p:txBody>
          <a:bodyPr/>
          <a:lstStyle/>
          <a:p>
            <a:r>
              <a:rPr lang="en-US" dirty="0" smtClean="0">
                <a:solidFill>
                  <a:srgbClr val="00B0F0"/>
                </a:solidFill>
              </a:rPr>
              <a:t>What Is Agency With Choice? - Continued</a:t>
            </a:r>
            <a:endParaRPr lang="en-US" dirty="0">
              <a:solidFill>
                <a:srgbClr val="00B0F0"/>
              </a:solidFill>
            </a:endParaRPr>
          </a:p>
        </p:txBody>
      </p:sp>
      <p:sp>
        <p:nvSpPr>
          <p:cNvPr id="2" name="Content Placeholder 1"/>
          <p:cNvSpPr>
            <a:spLocks noGrp="1"/>
          </p:cNvSpPr>
          <p:nvPr>
            <p:ph idx="1"/>
          </p:nvPr>
        </p:nvSpPr>
        <p:spPr/>
        <p:txBody>
          <a:bodyPr>
            <a:normAutofit fontScale="70000" lnSpcReduction="20000"/>
          </a:bodyPr>
          <a:lstStyle/>
          <a:p>
            <a:r>
              <a:rPr lang="en-US" dirty="0"/>
              <a:t>When hiring staff to provide services, the individual/family may choose their own employee candidates provided those candidates meet agency requirements, or they may choose from available staff people who are employed by the agency</a:t>
            </a:r>
            <a:r>
              <a:rPr lang="en-US" dirty="0" smtClean="0"/>
              <a:t>.</a:t>
            </a:r>
          </a:p>
          <a:p>
            <a:pPr marL="0" indent="0">
              <a:buNone/>
            </a:pPr>
            <a:endParaRPr lang="en-US" dirty="0" smtClean="0"/>
          </a:p>
          <a:p>
            <a:pPr marL="0" indent="0">
              <a:buNone/>
            </a:pPr>
            <a:r>
              <a:rPr lang="en-US" b="1" dirty="0" smtClean="0"/>
              <a:t>       The individual/family </a:t>
            </a:r>
            <a:r>
              <a:rPr lang="en-US" dirty="0" smtClean="0"/>
              <a:t>selects the employees he/she recommends or employees made</a:t>
            </a:r>
          </a:p>
          <a:p>
            <a:pPr marL="0" indent="0">
              <a:buNone/>
            </a:pPr>
            <a:r>
              <a:rPr lang="en-US" dirty="0" smtClean="0"/>
              <a:t>       available through the agency, sets work hours and terms of employment, provides daily</a:t>
            </a:r>
          </a:p>
          <a:p>
            <a:pPr marL="0" indent="0">
              <a:buNone/>
            </a:pPr>
            <a:r>
              <a:rPr lang="en-US" dirty="0"/>
              <a:t> </a:t>
            </a:r>
            <a:r>
              <a:rPr lang="en-US" dirty="0" smtClean="0"/>
              <a:t>      supervision and management of employees</a:t>
            </a:r>
            <a:r>
              <a:rPr lang="en-US" dirty="0"/>
              <a:t>, and </a:t>
            </a:r>
            <a:r>
              <a:rPr lang="en-US" dirty="0" smtClean="0"/>
              <a:t>determines when </a:t>
            </a:r>
            <a:r>
              <a:rPr lang="en-US" dirty="0"/>
              <a:t>that staff </a:t>
            </a:r>
            <a:endParaRPr lang="en-US" dirty="0" smtClean="0"/>
          </a:p>
          <a:p>
            <a:pPr marL="0" indent="0">
              <a:buNone/>
            </a:pPr>
            <a:r>
              <a:rPr lang="en-US" dirty="0"/>
              <a:t> </a:t>
            </a:r>
            <a:r>
              <a:rPr lang="en-US" dirty="0" smtClean="0"/>
              <a:t>      person </a:t>
            </a:r>
            <a:r>
              <a:rPr lang="en-US" dirty="0"/>
              <a:t>is no longer needed.  </a:t>
            </a:r>
            <a:endParaRPr lang="en-US" dirty="0" smtClean="0"/>
          </a:p>
          <a:p>
            <a:pPr marL="0" indent="0">
              <a:buNone/>
            </a:pPr>
            <a:endParaRPr lang="en-US" dirty="0"/>
          </a:p>
          <a:p>
            <a:pPr marL="0" indent="0">
              <a:buNone/>
            </a:pPr>
            <a:r>
              <a:rPr lang="en-US" b="1" dirty="0" smtClean="0"/>
              <a:t>       The </a:t>
            </a:r>
            <a:r>
              <a:rPr lang="en-US" b="1" dirty="0"/>
              <a:t>provider agency and individual/family </a:t>
            </a:r>
            <a:r>
              <a:rPr lang="en-US" dirty="0"/>
              <a:t>share </a:t>
            </a:r>
            <a:endParaRPr lang="en-US" dirty="0" smtClean="0"/>
          </a:p>
          <a:p>
            <a:pPr marL="0" indent="0">
              <a:buNone/>
            </a:pPr>
            <a:r>
              <a:rPr lang="en-US" dirty="0"/>
              <a:t> </a:t>
            </a:r>
            <a:r>
              <a:rPr lang="en-US" dirty="0" smtClean="0"/>
              <a:t>      in </a:t>
            </a:r>
            <a:r>
              <a:rPr lang="en-US" dirty="0"/>
              <a:t>training and evaluating employees.</a:t>
            </a:r>
          </a:p>
          <a:p>
            <a:pPr marL="0" indent="0">
              <a:buNone/>
            </a:pPr>
            <a:endParaRPr lang="en-US" dirty="0" smtClean="0"/>
          </a:p>
          <a:p>
            <a:pPr marL="0" indent="0">
              <a:buNone/>
            </a:pPr>
            <a:r>
              <a:rPr lang="en-US" dirty="0"/>
              <a:t> </a:t>
            </a:r>
            <a:r>
              <a:rPr lang="en-US" dirty="0" smtClean="0"/>
              <a:t>  </a:t>
            </a:r>
          </a:p>
        </p:txBody>
      </p:sp>
      <p:sp>
        <p:nvSpPr>
          <p:cNvPr id="5" name="Date Placeholder 4"/>
          <p:cNvSpPr>
            <a:spLocks noGrp="1"/>
          </p:cNvSpPr>
          <p:nvPr>
            <p:ph type="dt" sz="half" idx="10"/>
          </p:nvPr>
        </p:nvSpPr>
        <p:spPr/>
        <p:txBody>
          <a:bodyPr/>
          <a:lstStyle/>
          <a:p>
            <a:fld id="{B108991A-AF0E-466D-B2FE-6087B9C9174C}"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14</a:t>
            </a:fld>
            <a:endParaRPr lang="en-US" dirty="0"/>
          </a:p>
        </p:txBody>
      </p:sp>
    </p:spTree>
    <p:extLst>
      <p:ext uri="{BB962C8B-B14F-4D97-AF65-F5344CB8AC3E}">
        <p14:creationId xmlns:p14="http://schemas.microsoft.com/office/powerpoint/2010/main" val="2480778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solidFill>
                  <a:srgbClr val="00B0F0"/>
                </a:solidFill>
              </a:rPr>
              <a:t>What Is Agency With Choice? - Continued</a:t>
            </a:r>
            <a:endParaRPr lang="en-US" b="0" dirty="0">
              <a:solidFill>
                <a:srgbClr val="00B0F0"/>
              </a:solidFill>
            </a:endParaRPr>
          </a:p>
        </p:txBody>
      </p:sp>
      <p:sp>
        <p:nvSpPr>
          <p:cNvPr id="3" name="Content Placeholder 2"/>
          <p:cNvSpPr>
            <a:spLocks noGrp="1"/>
          </p:cNvSpPr>
          <p:nvPr>
            <p:ph idx="1"/>
          </p:nvPr>
        </p:nvSpPr>
        <p:spPr>
          <a:xfrm>
            <a:off x="609600" y="1600206"/>
            <a:ext cx="10972800" cy="4756153"/>
          </a:xfrm>
        </p:spPr>
        <p:txBody>
          <a:bodyPr>
            <a:normAutofit/>
          </a:bodyPr>
          <a:lstStyle/>
          <a:p>
            <a:r>
              <a:rPr lang="en-US" sz="2400" dirty="0"/>
              <a:t>The individual (or family) also </a:t>
            </a:r>
            <a:r>
              <a:rPr lang="en-US" sz="2400" dirty="0" smtClean="0"/>
              <a:t>makes other </a:t>
            </a:r>
            <a:r>
              <a:rPr lang="en-US" sz="2400" dirty="0"/>
              <a:t>decisions about how to use </a:t>
            </a:r>
            <a:r>
              <a:rPr lang="en-US" sz="2400" dirty="0" smtClean="0"/>
              <a:t>their DDS</a:t>
            </a:r>
          </a:p>
          <a:p>
            <a:pPr marL="0" indent="0">
              <a:buNone/>
            </a:pPr>
            <a:r>
              <a:rPr lang="en-US" sz="2400" dirty="0" smtClean="0"/>
              <a:t>     funded </a:t>
            </a:r>
            <a:r>
              <a:rPr lang="en-US" sz="2400" dirty="0"/>
              <a:t>allocation based on the </a:t>
            </a:r>
            <a:r>
              <a:rPr lang="en-US" sz="2400" dirty="0" smtClean="0"/>
              <a:t>vision </a:t>
            </a:r>
            <a:r>
              <a:rPr lang="en-US" sz="2400" dirty="0"/>
              <a:t>and needs in the ISP</a:t>
            </a:r>
            <a:r>
              <a:rPr lang="en-US" sz="2400" dirty="0" smtClean="0"/>
              <a:t>.</a:t>
            </a:r>
          </a:p>
          <a:p>
            <a:pPr marL="0" indent="0">
              <a:buNone/>
            </a:pPr>
            <a:endParaRPr lang="en-US" sz="2400" dirty="0"/>
          </a:p>
          <a:p>
            <a:r>
              <a:rPr lang="en-US" sz="2400" dirty="0" smtClean="0"/>
              <a:t>The </a:t>
            </a:r>
            <a:r>
              <a:rPr lang="en-US" sz="2400" dirty="0"/>
              <a:t>provider </a:t>
            </a:r>
            <a:r>
              <a:rPr lang="en-US" sz="2400" dirty="0" smtClean="0"/>
              <a:t>agency </a:t>
            </a:r>
            <a:r>
              <a:rPr lang="en-US" sz="2400" dirty="0"/>
              <a:t>is responsible for managing all aspects of the budget so that the services in the contract and ISP are </a:t>
            </a:r>
            <a:r>
              <a:rPr lang="en-US" sz="2400" dirty="0" smtClean="0"/>
              <a:t>provided. </a:t>
            </a:r>
          </a:p>
          <a:p>
            <a:pPr marL="0" indent="0">
              <a:buNone/>
            </a:pPr>
            <a:r>
              <a:rPr lang="en-US" sz="2400" dirty="0"/>
              <a:t> </a:t>
            </a:r>
            <a:r>
              <a:rPr lang="en-US" sz="2400" dirty="0" smtClean="0"/>
              <a:t>    </a:t>
            </a:r>
            <a:endParaRPr lang="en-US" sz="2400" dirty="0"/>
          </a:p>
          <a:p>
            <a:pPr marL="0" indent="0">
              <a:buNone/>
            </a:pPr>
            <a:endParaRPr lang="en-US" dirty="0"/>
          </a:p>
          <a:p>
            <a:endParaRPr lang="en-US" dirty="0"/>
          </a:p>
        </p:txBody>
      </p:sp>
      <p:sp>
        <p:nvSpPr>
          <p:cNvPr id="5" name="Date Placeholder 4"/>
          <p:cNvSpPr>
            <a:spLocks noGrp="1"/>
          </p:cNvSpPr>
          <p:nvPr>
            <p:ph type="dt" sz="half" idx="10"/>
          </p:nvPr>
        </p:nvSpPr>
        <p:spPr>
          <a:xfrm>
            <a:off x="609600" y="6356359"/>
            <a:ext cx="933450" cy="365125"/>
          </a:xfrm>
        </p:spPr>
        <p:txBody>
          <a:bodyPr/>
          <a:lstStyle/>
          <a:p>
            <a:fld id="{67670405-93C7-420D-A35A-F2ED276750D0}" type="datetime1">
              <a:rPr lang="en-US" smtClean="0"/>
              <a:t>2/19/2016</a:t>
            </a:fld>
            <a:endParaRPr lang="en-US" dirty="0"/>
          </a:p>
        </p:txBody>
      </p:sp>
      <p:sp>
        <p:nvSpPr>
          <p:cNvPr id="6" name="Slide Number Placeholder 5"/>
          <p:cNvSpPr>
            <a:spLocks noGrp="1"/>
          </p:cNvSpPr>
          <p:nvPr>
            <p:ph type="sldNum" sz="quarter" idx="12"/>
          </p:nvPr>
        </p:nvSpPr>
        <p:spPr>
          <a:xfrm>
            <a:off x="11189970" y="6448116"/>
            <a:ext cx="575310" cy="365125"/>
          </a:xfrm>
        </p:spPr>
        <p:txBody>
          <a:bodyPr/>
          <a:lstStyle/>
          <a:p>
            <a:fld id="{007C854C-1925-413A-B076-5ADC57C8FA6D}" type="slidenum">
              <a:rPr lang="en-US" smtClean="0"/>
              <a:t>15</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7735" y="4000638"/>
            <a:ext cx="4504424" cy="2355721"/>
          </a:xfrm>
          <a:prstGeom prst="rect">
            <a:avLst/>
          </a:prstGeom>
        </p:spPr>
      </p:pic>
    </p:spTree>
    <p:extLst>
      <p:ext uri="{BB962C8B-B14F-4D97-AF65-F5344CB8AC3E}">
        <p14:creationId xmlns:p14="http://schemas.microsoft.com/office/powerpoint/2010/main" val="2391228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97E76A7-0611-4B9A-8C4B-C7FF45AF7419}"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16</a:t>
            </a:fld>
            <a:endParaRPr lang="en-US" dirty="0"/>
          </a:p>
        </p:txBody>
      </p:sp>
      <p:sp>
        <p:nvSpPr>
          <p:cNvPr id="7" name="Content Placeholder 6"/>
          <p:cNvSpPr>
            <a:spLocks noGrp="1"/>
          </p:cNvSpPr>
          <p:nvPr>
            <p:ph idx="1"/>
          </p:nvPr>
        </p:nvSpPr>
        <p:spPr>
          <a:xfrm>
            <a:off x="609600" y="2871691"/>
            <a:ext cx="10972800" cy="3568438"/>
          </a:xfrm>
        </p:spPr>
        <p:txBody>
          <a:bodyPr>
            <a:noAutofit/>
          </a:bodyPr>
          <a:lstStyle/>
          <a:p>
            <a:r>
              <a:rPr lang="en-US" sz="3000" dirty="0" smtClean="0"/>
              <a:t>Agency will work with Individual to identify the vision and needs.</a:t>
            </a:r>
          </a:p>
          <a:p>
            <a:r>
              <a:rPr lang="en-US" sz="3000" dirty="0" smtClean="0"/>
              <a:t>Assist in identifying what expenses are allowed under guidelines.</a:t>
            </a:r>
          </a:p>
          <a:p>
            <a:r>
              <a:rPr lang="en-US" sz="3000" dirty="0" smtClean="0"/>
              <a:t>Payroll requirements will be managed by Agency with Choice Provider.</a:t>
            </a:r>
          </a:p>
          <a:p>
            <a:r>
              <a:rPr lang="en-US" sz="3000" dirty="0" smtClean="0"/>
              <a:t>Agency takes care of arranging for the purchase of other goods and services authorized in the budget and assures that such bills are paid.</a:t>
            </a:r>
            <a:endParaRPr lang="en-US" sz="300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130" y="117991"/>
            <a:ext cx="10607040" cy="2635711"/>
          </a:xfrm>
          <a:prstGeom prst="rect">
            <a:avLst/>
          </a:prstGeom>
        </p:spPr>
      </p:pic>
    </p:spTree>
    <p:extLst>
      <p:ext uri="{BB962C8B-B14F-4D97-AF65-F5344CB8AC3E}">
        <p14:creationId xmlns:p14="http://schemas.microsoft.com/office/powerpoint/2010/main" val="1336165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rPr>
              <a:t>Who Can Choose the AWC Model?</a:t>
            </a:r>
            <a:endParaRPr lang="en-US" dirty="0">
              <a:solidFill>
                <a:srgbClr val="00B0F0"/>
              </a:solidFill>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To </a:t>
            </a:r>
            <a:r>
              <a:rPr lang="en-US" dirty="0"/>
              <a:t>participate in AWC supports, a person </a:t>
            </a:r>
            <a:r>
              <a:rPr lang="en-US" dirty="0" smtClean="0"/>
              <a:t>must:</a:t>
            </a:r>
            <a:endParaRPr lang="en-US" dirty="0"/>
          </a:p>
          <a:p>
            <a:pPr marL="0" indent="0">
              <a:buNone/>
            </a:pPr>
            <a:r>
              <a:rPr lang="en-US" dirty="0" smtClean="0"/>
              <a:t>1)  be eligible </a:t>
            </a:r>
            <a:r>
              <a:rPr lang="en-US" dirty="0"/>
              <a:t>for DDS </a:t>
            </a:r>
            <a:r>
              <a:rPr lang="en-US" dirty="0" smtClean="0"/>
              <a:t>supports </a:t>
            </a:r>
          </a:p>
          <a:p>
            <a:pPr marL="0" indent="0">
              <a:buNone/>
            </a:pPr>
            <a:r>
              <a:rPr lang="en-US" dirty="0" smtClean="0"/>
              <a:t>2)  have </a:t>
            </a:r>
            <a:r>
              <a:rPr lang="en-US" dirty="0"/>
              <a:t>an assessed </a:t>
            </a:r>
            <a:r>
              <a:rPr lang="en-US" dirty="0" smtClean="0"/>
              <a:t>need for the services to be provided</a:t>
            </a:r>
            <a:endParaRPr lang="en-US" dirty="0"/>
          </a:p>
          <a:p>
            <a:pPr marL="0" indent="0">
              <a:buNone/>
            </a:pPr>
            <a:r>
              <a:rPr lang="en-US" dirty="0" smtClean="0"/>
              <a:t>3)  </a:t>
            </a:r>
            <a:r>
              <a:rPr lang="en-US" dirty="0"/>
              <a:t>i</a:t>
            </a:r>
            <a:r>
              <a:rPr lang="en-US" dirty="0" smtClean="0"/>
              <a:t>f applicable, </a:t>
            </a:r>
            <a:r>
              <a:rPr lang="en-US" dirty="0"/>
              <a:t>be prioritized for DDS </a:t>
            </a:r>
            <a:r>
              <a:rPr lang="en-US" dirty="0" smtClean="0"/>
              <a:t>services </a:t>
            </a:r>
            <a:endParaRPr lang="en-US" dirty="0"/>
          </a:p>
          <a:p>
            <a:pPr marL="514350" indent="-514350">
              <a:buAutoNum type="arabicParenR" startAt="4"/>
            </a:pPr>
            <a:r>
              <a:rPr lang="en-US" dirty="0" smtClean="0"/>
              <a:t>be willing and able to work cooperatively </a:t>
            </a:r>
          </a:p>
          <a:p>
            <a:pPr marL="0" indent="0">
              <a:buNone/>
            </a:pPr>
            <a:r>
              <a:rPr lang="en-US" dirty="0"/>
              <a:t> </a:t>
            </a:r>
            <a:r>
              <a:rPr lang="en-US" dirty="0" smtClean="0"/>
              <a:t>     with the provider agency </a:t>
            </a:r>
            <a:endParaRPr lang="en-US" dirty="0"/>
          </a:p>
          <a:p>
            <a:pPr marL="514350" indent="-514350">
              <a:buAutoNum type="arabicParenR" startAt="5"/>
            </a:pPr>
            <a:r>
              <a:rPr lang="en-US" dirty="0" smtClean="0"/>
              <a:t>be responsible for the day-to-day </a:t>
            </a:r>
            <a:endParaRPr lang="en-US" dirty="0"/>
          </a:p>
          <a:p>
            <a:pPr marL="0" indent="0">
              <a:buNone/>
            </a:pPr>
            <a:r>
              <a:rPr lang="en-US" dirty="0" smtClean="0"/>
              <a:t>      management and supervision of </a:t>
            </a:r>
          </a:p>
          <a:p>
            <a:pPr marL="0" indent="0">
              <a:buNone/>
            </a:pPr>
            <a:r>
              <a:rPr lang="en-US" dirty="0"/>
              <a:t> </a:t>
            </a:r>
            <a:r>
              <a:rPr lang="en-US" dirty="0" smtClean="0"/>
              <a:t>     the employees</a:t>
            </a:r>
          </a:p>
          <a:p>
            <a:pPr marL="0" indent="0">
              <a:buNone/>
            </a:pPr>
            <a:endParaRPr lang="en-US" dirty="0"/>
          </a:p>
        </p:txBody>
      </p:sp>
      <p:sp>
        <p:nvSpPr>
          <p:cNvPr id="4" name="Date Placeholder 3"/>
          <p:cNvSpPr>
            <a:spLocks noGrp="1"/>
          </p:cNvSpPr>
          <p:nvPr>
            <p:ph type="dt" sz="half" idx="10"/>
          </p:nvPr>
        </p:nvSpPr>
        <p:spPr/>
        <p:txBody>
          <a:bodyPr/>
          <a:lstStyle/>
          <a:p>
            <a:fld id="{35224D59-223D-42D6-B566-21A61BC11092}"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17</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6165" y="3888359"/>
            <a:ext cx="3422195" cy="2420378"/>
          </a:xfrm>
          <a:prstGeom prst="rect">
            <a:avLst/>
          </a:prstGeom>
        </p:spPr>
      </p:pic>
    </p:spTree>
    <p:extLst>
      <p:ext uri="{BB962C8B-B14F-4D97-AF65-F5344CB8AC3E}">
        <p14:creationId xmlns:p14="http://schemas.microsoft.com/office/powerpoint/2010/main" val="1156630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5784" y="3102456"/>
            <a:ext cx="3186616" cy="3135630"/>
          </a:xfrm>
          <a:prstGeom prst="rect">
            <a:avLst/>
          </a:prstGeom>
        </p:spPr>
      </p:pic>
      <p:sp>
        <p:nvSpPr>
          <p:cNvPr id="2" name="Title 1"/>
          <p:cNvSpPr>
            <a:spLocks noGrp="1"/>
          </p:cNvSpPr>
          <p:nvPr>
            <p:ph type="title"/>
          </p:nvPr>
        </p:nvSpPr>
        <p:spPr/>
        <p:txBody>
          <a:bodyPr>
            <a:normAutofit/>
          </a:bodyPr>
          <a:lstStyle/>
          <a:p>
            <a:r>
              <a:rPr lang="en-US" dirty="0" smtClean="0">
                <a:solidFill>
                  <a:srgbClr val="00B0F0"/>
                </a:solidFill>
              </a:rPr>
              <a:t>Example of Agency with Choice</a:t>
            </a:r>
            <a:endParaRPr lang="en-US" dirty="0">
              <a:solidFill>
                <a:srgbClr val="00B0F0"/>
              </a:solidFill>
            </a:endParaRPr>
          </a:p>
        </p:txBody>
      </p:sp>
      <p:sp>
        <p:nvSpPr>
          <p:cNvPr id="3" name="Content Placeholder 2"/>
          <p:cNvSpPr>
            <a:spLocks noGrp="1"/>
          </p:cNvSpPr>
          <p:nvPr>
            <p:ph idx="1"/>
          </p:nvPr>
        </p:nvSpPr>
        <p:spPr>
          <a:xfrm>
            <a:off x="847724" y="1565910"/>
            <a:ext cx="10734675" cy="4672175"/>
          </a:xfrm>
        </p:spPr>
        <p:txBody>
          <a:bodyPr>
            <a:normAutofit/>
          </a:bodyPr>
          <a:lstStyle/>
          <a:p>
            <a:pPr marL="0" indent="0">
              <a:buNone/>
            </a:pPr>
            <a:r>
              <a:rPr lang="en-US" dirty="0" smtClean="0"/>
              <a:t>Sean </a:t>
            </a:r>
            <a:r>
              <a:rPr lang="en-US" dirty="0"/>
              <a:t>is a young man who turned 22 in September.  He has </a:t>
            </a:r>
            <a:r>
              <a:rPr lang="en-US" dirty="0" smtClean="0"/>
              <a:t>a diagnosis of intellectual disability and autism.  </a:t>
            </a:r>
            <a:r>
              <a:rPr lang="en-US" dirty="0"/>
              <a:t>Sean has great difficulty being in a group setting because of his reaction to loud noise and his adverse reaction to </a:t>
            </a:r>
            <a:endParaRPr lang="en-US" dirty="0" smtClean="0"/>
          </a:p>
          <a:p>
            <a:pPr marL="0" indent="0">
              <a:buNone/>
            </a:pPr>
            <a:r>
              <a:rPr lang="en-US" dirty="0" smtClean="0"/>
              <a:t>crowds</a:t>
            </a:r>
            <a:r>
              <a:rPr lang="en-US" dirty="0"/>
              <a:t>.  He had a very individualized </a:t>
            </a:r>
            <a:endParaRPr lang="en-US" dirty="0" smtClean="0"/>
          </a:p>
          <a:p>
            <a:pPr marL="0" indent="0">
              <a:buNone/>
            </a:pPr>
            <a:r>
              <a:rPr lang="en-US" dirty="0" smtClean="0"/>
              <a:t>educational </a:t>
            </a:r>
            <a:r>
              <a:rPr lang="en-US" dirty="0"/>
              <a:t>day </a:t>
            </a:r>
            <a:r>
              <a:rPr lang="en-US" dirty="0" smtClean="0"/>
              <a:t>program </a:t>
            </a:r>
            <a:r>
              <a:rPr lang="en-US" dirty="0"/>
              <a:t>provided by his </a:t>
            </a:r>
            <a:endParaRPr lang="en-US" dirty="0" smtClean="0"/>
          </a:p>
          <a:p>
            <a:pPr marL="0" indent="0">
              <a:buNone/>
            </a:pPr>
            <a:r>
              <a:rPr lang="en-US" dirty="0" smtClean="0"/>
              <a:t>school </a:t>
            </a:r>
            <a:r>
              <a:rPr lang="en-US" dirty="0"/>
              <a:t>system, </a:t>
            </a:r>
            <a:r>
              <a:rPr lang="en-US" dirty="0" smtClean="0"/>
              <a:t>primarily </a:t>
            </a:r>
            <a:r>
              <a:rPr lang="en-US" dirty="0"/>
              <a:t>consisting of 1:1 </a:t>
            </a:r>
            <a:endParaRPr lang="en-US" dirty="0" smtClean="0"/>
          </a:p>
          <a:p>
            <a:pPr marL="0" indent="0">
              <a:buNone/>
            </a:pPr>
            <a:r>
              <a:rPr lang="en-US" dirty="0" smtClean="0"/>
              <a:t>activities </a:t>
            </a:r>
            <a:r>
              <a:rPr lang="en-US" dirty="0"/>
              <a:t>in </a:t>
            </a:r>
            <a:r>
              <a:rPr lang="en-US" dirty="0" smtClean="0"/>
              <a:t>an </a:t>
            </a:r>
            <a:r>
              <a:rPr lang="en-US" dirty="0"/>
              <a:t>isolated setting.  </a:t>
            </a:r>
            <a:endParaRPr lang="en-US" dirty="0" smtClean="0"/>
          </a:p>
          <a:p>
            <a:pPr marL="0" indent="0">
              <a:buNone/>
            </a:pPr>
            <a:endParaRPr lang="en-US" dirty="0" smtClean="0"/>
          </a:p>
        </p:txBody>
      </p:sp>
      <p:sp>
        <p:nvSpPr>
          <p:cNvPr id="5" name="Date Placeholder 4"/>
          <p:cNvSpPr>
            <a:spLocks noGrp="1"/>
          </p:cNvSpPr>
          <p:nvPr>
            <p:ph type="dt" sz="half" idx="10"/>
          </p:nvPr>
        </p:nvSpPr>
        <p:spPr/>
        <p:txBody>
          <a:bodyPr/>
          <a:lstStyle/>
          <a:p>
            <a:fld id="{DFD647CF-8755-4B68-8678-9F35F01D26C1}" type="datetime1">
              <a:rPr lang="en-US" smtClean="0"/>
              <a:t>2/19/2016</a:t>
            </a:fld>
            <a:endParaRPr lang="en-US" dirty="0"/>
          </a:p>
        </p:txBody>
      </p:sp>
      <p:sp>
        <p:nvSpPr>
          <p:cNvPr id="6" name="Slide Number Placeholder 5"/>
          <p:cNvSpPr>
            <a:spLocks noGrp="1"/>
          </p:cNvSpPr>
          <p:nvPr>
            <p:ph type="sldNum" sz="quarter" idx="12"/>
          </p:nvPr>
        </p:nvSpPr>
        <p:spPr>
          <a:xfrm>
            <a:off x="7143750" y="6356359"/>
            <a:ext cx="834390" cy="365125"/>
          </a:xfrm>
        </p:spPr>
        <p:txBody>
          <a:bodyPr/>
          <a:lstStyle/>
          <a:p>
            <a:fld id="{007C854C-1925-413A-B076-5ADC57C8FA6D}" type="slidenum">
              <a:rPr lang="en-US" smtClean="0"/>
              <a:t>18</a:t>
            </a:fld>
            <a:endParaRPr lang="en-US" dirty="0"/>
          </a:p>
        </p:txBody>
      </p:sp>
    </p:spTree>
    <p:extLst>
      <p:ext uri="{BB962C8B-B14F-4D97-AF65-F5344CB8AC3E}">
        <p14:creationId xmlns:p14="http://schemas.microsoft.com/office/powerpoint/2010/main" val="1794110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0" dirty="0" smtClean="0">
                <a:solidFill>
                  <a:srgbClr val="00B0F0"/>
                </a:solidFill>
              </a:rPr>
              <a:t>Example Of Agency With Choice - Continued</a:t>
            </a:r>
            <a:endParaRPr lang="en-US" b="0" dirty="0">
              <a:solidFill>
                <a:srgbClr val="00B0F0"/>
              </a:solidFill>
            </a:endParaRPr>
          </a:p>
        </p:txBody>
      </p:sp>
      <p:sp>
        <p:nvSpPr>
          <p:cNvPr id="2" name="Content Placeholder 1"/>
          <p:cNvSpPr>
            <a:spLocks noGrp="1"/>
          </p:cNvSpPr>
          <p:nvPr>
            <p:ph idx="1"/>
          </p:nvPr>
        </p:nvSpPr>
        <p:spPr>
          <a:xfrm>
            <a:off x="609600" y="1600206"/>
            <a:ext cx="10972800" cy="4641058"/>
          </a:xfrm>
        </p:spPr>
        <p:txBody>
          <a:bodyPr/>
          <a:lstStyle/>
          <a:p>
            <a:pPr marL="109728" indent="0">
              <a:buNone/>
            </a:pPr>
            <a:r>
              <a:rPr lang="en-US" dirty="0"/>
              <a:t>Sean’s parent’s vision for him included developing friendships and learning skills necessary to become employed.  </a:t>
            </a:r>
            <a:endParaRPr lang="en-US" dirty="0" smtClean="0"/>
          </a:p>
          <a:p>
            <a:pPr marL="109728" indent="0">
              <a:buNone/>
            </a:pPr>
            <a:r>
              <a:rPr lang="en-US" dirty="0" smtClean="0"/>
              <a:t>They </a:t>
            </a:r>
            <a:r>
              <a:rPr lang="en-US" dirty="0"/>
              <a:t>decided to pursue the Agency with Choice model for services because they wanted to self-direct services but with the assistance from the agency to </a:t>
            </a:r>
            <a:r>
              <a:rPr lang="en-US" dirty="0" smtClean="0"/>
              <a:t>be </a:t>
            </a:r>
          </a:p>
          <a:p>
            <a:pPr marL="109728" indent="0">
              <a:buNone/>
            </a:pPr>
            <a:r>
              <a:rPr lang="en-US" dirty="0" smtClean="0"/>
              <a:t>responsible </a:t>
            </a:r>
            <a:r>
              <a:rPr lang="en-US" dirty="0"/>
              <a:t>for the employee </a:t>
            </a:r>
            <a:endParaRPr lang="en-US" dirty="0" smtClean="0"/>
          </a:p>
          <a:p>
            <a:pPr marL="109728" indent="0">
              <a:buNone/>
            </a:pPr>
            <a:r>
              <a:rPr lang="en-US" dirty="0" smtClean="0"/>
              <a:t>related </a:t>
            </a:r>
            <a:r>
              <a:rPr lang="en-US" dirty="0"/>
              <a:t>functions.</a:t>
            </a:r>
          </a:p>
        </p:txBody>
      </p:sp>
      <p:sp>
        <p:nvSpPr>
          <p:cNvPr id="5" name="Date Placeholder 4"/>
          <p:cNvSpPr>
            <a:spLocks noGrp="1"/>
          </p:cNvSpPr>
          <p:nvPr>
            <p:ph type="dt" sz="half" idx="10"/>
          </p:nvPr>
        </p:nvSpPr>
        <p:spPr/>
        <p:txBody>
          <a:bodyPr/>
          <a:lstStyle/>
          <a:p>
            <a:fld id="{89E57E32-E42B-4A16-9331-D7D2CEBAD25A}"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19</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9604" y="3717067"/>
            <a:ext cx="3897877" cy="2524197"/>
          </a:xfrm>
          <a:prstGeom prst="rect">
            <a:avLst/>
          </a:prstGeom>
        </p:spPr>
      </p:pic>
    </p:spTree>
    <p:extLst>
      <p:ext uri="{BB962C8B-B14F-4D97-AF65-F5344CB8AC3E}">
        <p14:creationId xmlns:p14="http://schemas.microsoft.com/office/powerpoint/2010/main" val="2274949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B0F0"/>
                </a:solidFill>
              </a:rPr>
              <a:t>INTRODUCTION</a:t>
            </a:r>
            <a:endParaRPr lang="en-US" dirty="0">
              <a:solidFill>
                <a:srgbClr val="00B0F0"/>
              </a:solidFill>
            </a:endParaRPr>
          </a:p>
        </p:txBody>
      </p:sp>
      <p:sp>
        <p:nvSpPr>
          <p:cNvPr id="3" name="Content Placeholder 2"/>
          <p:cNvSpPr>
            <a:spLocks noGrp="1"/>
          </p:cNvSpPr>
          <p:nvPr>
            <p:ph idx="1"/>
          </p:nvPr>
        </p:nvSpPr>
        <p:spPr>
          <a:xfrm>
            <a:off x="344129" y="1212720"/>
            <a:ext cx="11116867" cy="5645280"/>
          </a:xfrm>
        </p:spPr>
        <p:txBody>
          <a:bodyPr>
            <a:normAutofit fontScale="32500" lnSpcReduction="20000"/>
          </a:bodyPr>
          <a:lstStyle/>
          <a:p>
            <a:r>
              <a:rPr lang="en-US" sz="9200" dirty="0" smtClean="0"/>
              <a:t>Self-Direction is a way of providing supports to individuals that promotes personal choice and control over decision making. This includes allowing individuals and/or families to decide </a:t>
            </a:r>
            <a:r>
              <a:rPr lang="en-US" sz="9200" b="1" i="1" dirty="0" smtClean="0"/>
              <a:t>who</a:t>
            </a:r>
            <a:r>
              <a:rPr lang="en-US" sz="9200" dirty="0" smtClean="0"/>
              <a:t> provides those supports</a:t>
            </a:r>
          </a:p>
          <a:p>
            <a:pPr marL="109728" indent="0">
              <a:buNone/>
            </a:pPr>
            <a:r>
              <a:rPr lang="en-US" sz="9200" dirty="0" smtClean="0"/>
              <a:t>  and </a:t>
            </a:r>
            <a:r>
              <a:rPr lang="en-US" sz="9200" b="1" i="1" dirty="0" smtClean="0"/>
              <a:t>how</a:t>
            </a:r>
            <a:r>
              <a:rPr lang="en-US" sz="9200" dirty="0" smtClean="0"/>
              <a:t> and </a:t>
            </a:r>
            <a:r>
              <a:rPr lang="en-US" sz="9200" b="1" i="1" dirty="0" smtClean="0"/>
              <a:t>when</a:t>
            </a:r>
            <a:r>
              <a:rPr lang="en-US" sz="9200" dirty="0" smtClean="0"/>
              <a:t> they are </a:t>
            </a:r>
          </a:p>
          <a:p>
            <a:pPr marL="109728" indent="0">
              <a:buNone/>
            </a:pPr>
            <a:r>
              <a:rPr lang="en-US" sz="9200" dirty="0"/>
              <a:t> </a:t>
            </a:r>
            <a:r>
              <a:rPr lang="en-US" sz="9200" dirty="0" smtClean="0"/>
              <a:t> delivered.  </a:t>
            </a:r>
          </a:p>
          <a:p>
            <a:r>
              <a:rPr lang="en-US" sz="9200" dirty="0" smtClean="0"/>
              <a:t>Self-Direction is based on the</a:t>
            </a:r>
          </a:p>
          <a:p>
            <a:pPr marL="109728" indent="0">
              <a:buNone/>
            </a:pPr>
            <a:r>
              <a:rPr lang="en-US" sz="9200" dirty="0"/>
              <a:t> </a:t>
            </a:r>
            <a:r>
              <a:rPr lang="en-US" sz="9200" dirty="0" smtClean="0"/>
              <a:t> idea that individuals and/or </a:t>
            </a:r>
          </a:p>
          <a:p>
            <a:pPr marL="109728" indent="0">
              <a:buNone/>
            </a:pPr>
            <a:r>
              <a:rPr lang="en-US" sz="9200" dirty="0"/>
              <a:t> </a:t>
            </a:r>
            <a:r>
              <a:rPr lang="en-US" sz="9200" dirty="0" smtClean="0"/>
              <a:t> families are in the best </a:t>
            </a:r>
          </a:p>
          <a:p>
            <a:pPr marL="109728" indent="0">
              <a:buNone/>
            </a:pPr>
            <a:r>
              <a:rPr lang="en-US" sz="9200" dirty="0"/>
              <a:t> </a:t>
            </a:r>
            <a:r>
              <a:rPr lang="en-US" sz="9200" dirty="0" smtClean="0"/>
              <a:t> position to know what they </a:t>
            </a:r>
          </a:p>
          <a:p>
            <a:pPr marL="109728" indent="0">
              <a:buNone/>
            </a:pPr>
            <a:r>
              <a:rPr lang="en-US" sz="9200" dirty="0" smtClean="0"/>
              <a:t>  want and need</a:t>
            </a:r>
            <a:r>
              <a:rPr lang="en-US" sz="11200" dirty="0" smtClean="0"/>
              <a:t>. </a:t>
            </a:r>
            <a:r>
              <a:rPr lang="en-US" sz="9600" dirty="0" smtClean="0"/>
              <a:t> </a:t>
            </a:r>
          </a:p>
          <a:p>
            <a:pPr marL="0" indent="0">
              <a:buNone/>
            </a:pPr>
            <a:r>
              <a:rPr lang="en-US" sz="3600" dirty="0" smtClean="0"/>
              <a:t> </a:t>
            </a:r>
          </a:p>
          <a:p>
            <a:endParaRPr lang="en-US" sz="3600" dirty="0"/>
          </a:p>
          <a:p>
            <a:endParaRPr lang="en-US" sz="3600" dirty="0" smtClean="0"/>
          </a:p>
          <a:p>
            <a:endParaRPr lang="en-US" dirty="0"/>
          </a:p>
          <a:p>
            <a:endParaRPr lang="en-US" sz="1400" dirty="0"/>
          </a:p>
        </p:txBody>
      </p:sp>
      <p:sp>
        <p:nvSpPr>
          <p:cNvPr id="4" name="Date Placeholder 3"/>
          <p:cNvSpPr>
            <a:spLocks noGrp="1"/>
          </p:cNvSpPr>
          <p:nvPr>
            <p:ph type="dt" sz="half" idx="10"/>
          </p:nvPr>
        </p:nvSpPr>
        <p:spPr/>
        <p:txBody>
          <a:bodyPr/>
          <a:lstStyle/>
          <a:p>
            <a:fld id="{E3471BD0-11A2-4F11-84E1-7406F46C9CE1}"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2</a:t>
            </a:fld>
            <a:endParaRPr lang="en-US" dirty="0"/>
          </a:p>
        </p:txBody>
      </p:sp>
      <p:pic>
        <p:nvPicPr>
          <p:cNvPr id="1026" name="Picture 2" descr="C:\Users\ohare\AppData\Local\Microsoft\Windows\Temporary Internet Files\Low\Content.IE5\QCR3MISP\Group_Photo_for_training[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97677" y="3057832"/>
            <a:ext cx="5102943" cy="2930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116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smtClean="0">
                <a:solidFill>
                  <a:srgbClr val="00B0F0"/>
                </a:solidFill>
              </a:rPr>
              <a:t>Example Of Agency With Choice - Continued </a:t>
            </a:r>
            <a:endParaRPr lang="en-US" b="0" dirty="0">
              <a:solidFill>
                <a:srgbClr val="00B0F0"/>
              </a:solidFill>
            </a:endParaRPr>
          </a:p>
        </p:txBody>
      </p:sp>
      <p:sp>
        <p:nvSpPr>
          <p:cNvPr id="3" name="Content Placeholder 2"/>
          <p:cNvSpPr>
            <a:spLocks noGrp="1"/>
          </p:cNvSpPr>
          <p:nvPr>
            <p:ph idx="1"/>
          </p:nvPr>
        </p:nvSpPr>
        <p:spPr/>
        <p:txBody>
          <a:bodyPr>
            <a:normAutofit/>
          </a:bodyPr>
          <a:lstStyle/>
          <a:p>
            <a:pPr marL="0" indent="0">
              <a:buNone/>
            </a:pPr>
            <a:r>
              <a:rPr lang="en-US" sz="2800" dirty="0"/>
              <a:t>With the help of his AWC provider, they created a community based program where Sean is involved in community volunteer activities </a:t>
            </a:r>
            <a:r>
              <a:rPr lang="en-US" sz="2800" dirty="0" smtClean="0"/>
              <a:t>and </a:t>
            </a:r>
            <a:r>
              <a:rPr lang="en-US" sz="2800" dirty="0"/>
              <a:t>his interactions with others can be </a:t>
            </a:r>
            <a:r>
              <a:rPr lang="en-US" sz="2800" dirty="0" smtClean="0"/>
              <a:t>limited.  </a:t>
            </a:r>
            <a:r>
              <a:rPr lang="en-US" sz="2800" dirty="0"/>
              <a:t>They also created an internship with Papa Gino’s. The company allows Sean to come to their restaurant before it opens to learn skills related to food preparation and facility cleaning.  Sean spends two hours, three days a week at Papa Gino’s with his support staff. He leaves just before the restaurant opens.  </a:t>
            </a:r>
          </a:p>
          <a:p>
            <a:endParaRPr lang="en-US" dirty="0"/>
          </a:p>
        </p:txBody>
      </p:sp>
      <p:sp>
        <p:nvSpPr>
          <p:cNvPr id="5" name="Date Placeholder 4"/>
          <p:cNvSpPr>
            <a:spLocks noGrp="1"/>
          </p:cNvSpPr>
          <p:nvPr>
            <p:ph type="dt" sz="half" idx="10"/>
          </p:nvPr>
        </p:nvSpPr>
        <p:spPr/>
        <p:txBody>
          <a:bodyPr/>
          <a:lstStyle/>
          <a:p>
            <a:fld id="{18B4A891-C78E-48BA-BC5A-F6DFBCB55DD3}"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20</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8847" y="4710121"/>
            <a:ext cx="2194560" cy="1828800"/>
          </a:xfrm>
          <a:prstGeom prst="rect">
            <a:avLst/>
          </a:prstGeom>
        </p:spPr>
      </p:pic>
    </p:spTree>
    <p:extLst>
      <p:ext uri="{BB962C8B-B14F-4D97-AF65-F5344CB8AC3E}">
        <p14:creationId xmlns:p14="http://schemas.microsoft.com/office/powerpoint/2010/main" val="3225152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0" dirty="0" smtClean="0">
                <a:solidFill>
                  <a:srgbClr val="00B0F0"/>
                </a:solidFill>
              </a:rPr>
              <a:t>Example Of Agency With Choice - Continued</a:t>
            </a:r>
            <a:endParaRPr lang="en-US" b="0" dirty="0">
              <a:solidFill>
                <a:srgbClr val="00B0F0"/>
              </a:solidFill>
            </a:endParaRPr>
          </a:p>
        </p:txBody>
      </p:sp>
      <p:sp>
        <p:nvSpPr>
          <p:cNvPr id="2" name="Content Placeholder 1"/>
          <p:cNvSpPr>
            <a:spLocks noGrp="1"/>
          </p:cNvSpPr>
          <p:nvPr>
            <p:ph idx="1"/>
          </p:nvPr>
        </p:nvSpPr>
        <p:spPr/>
        <p:txBody>
          <a:bodyPr/>
          <a:lstStyle/>
          <a:p>
            <a:pPr marL="109728" indent="0">
              <a:buNone/>
            </a:pPr>
            <a:r>
              <a:rPr lang="en-US" sz="2800" dirty="0"/>
              <a:t>The goal is </a:t>
            </a:r>
            <a:r>
              <a:rPr lang="en-US" sz="2800" dirty="0" smtClean="0"/>
              <a:t>to introduce </a:t>
            </a:r>
            <a:r>
              <a:rPr lang="en-US" sz="2800" dirty="0"/>
              <a:t>Sean gradually to patrons when few customers are there, and then increase his time with others at the restaurant as tolerated.  The family has found that the AWC model allows them to have as much control over Sean’s supports as they feel they can handle at this time. The relationship between Sean and the AWC agency has been beneficial to both he and his parents.  Sean will have opportunities </a:t>
            </a:r>
            <a:r>
              <a:rPr lang="en-US" sz="2800" dirty="0" smtClean="0"/>
              <a:t>to grow </a:t>
            </a:r>
            <a:r>
              <a:rPr lang="en-US" sz="2800" dirty="0"/>
              <a:t>over the coming years </a:t>
            </a:r>
            <a:r>
              <a:rPr lang="en-US" sz="2800" dirty="0" smtClean="0"/>
              <a:t>though </a:t>
            </a:r>
            <a:r>
              <a:rPr lang="en-US" sz="2800" dirty="0"/>
              <a:t>the unique supports created for </a:t>
            </a:r>
            <a:r>
              <a:rPr lang="en-US" sz="2800" dirty="0" smtClean="0"/>
              <a:t>him in this </a:t>
            </a:r>
            <a:r>
              <a:rPr lang="en-US" sz="2800" dirty="0"/>
              <a:t>model.  </a:t>
            </a:r>
          </a:p>
          <a:p>
            <a:endParaRPr lang="en-US" dirty="0"/>
          </a:p>
        </p:txBody>
      </p:sp>
      <p:sp>
        <p:nvSpPr>
          <p:cNvPr id="5" name="Date Placeholder 4"/>
          <p:cNvSpPr>
            <a:spLocks noGrp="1"/>
          </p:cNvSpPr>
          <p:nvPr>
            <p:ph type="dt" sz="half" idx="10"/>
          </p:nvPr>
        </p:nvSpPr>
        <p:spPr/>
        <p:txBody>
          <a:bodyPr/>
          <a:lstStyle/>
          <a:p>
            <a:fld id="{840393B6-008A-4176-A60C-C17522E9EF44}"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21</a:t>
            </a:fld>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95904" y="4823609"/>
            <a:ext cx="2903389" cy="1689280"/>
          </a:xfrm>
          <a:prstGeom prst="rect">
            <a:avLst/>
          </a:prstGeom>
        </p:spPr>
      </p:pic>
    </p:spTree>
    <p:extLst>
      <p:ext uri="{BB962C8B-B14F-4D97-AF65-F5344CB8AC3E}">
        <p14:creationId xmlns:p14="http://schemas.microsoft.com/office/powerpoint/2010/main" val="3477536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6225"/>
            <a:ext cx="10972800" cy="1143000"/>
          </a:xfrm>
        </p:spPr>
        <p:txBody>
          <a:bodyPr anchor="t">
            <a:normAutofit fontScale="90000"/>
          </a:bodyPr>
          <a:lstStyle/>
          <a:p>
            <a:r>
              <a:rPr lang="en-US" sz="4000" dirty="0">
                <a:solidFill>
                  <a:srgbClr val="00B0F0"/>
                </a:solidFill>
              </a:rPr>
              <a:t>What Is The Participant Directed Program Model?</a:t>
            </a:r>
            <a:r>
              <a:rPr lang="en-US" sz="4000" b="1" u="sng" dirty="0"/>
              <a:t/>
            </a:r>
            <a:br>
              <a:rPr lang="en-US" sz="4000" b="1" u="sng" dirty="0"/>
            </a:br>
            <a:r>
              <a:rPr lang="en-US" sz="4000" b="1" u="sng" dirty="0" smtClean="0"/>
              <a:t/>
            </a:r>
            <a:br>
              <a:rPr lang="en-US" sz="4000" b="1" u="sng" dirty="0" smtClean="0"/>
            </a:br>
            <a:endParaRPr lang="en-US" sz="4000" dirty="0">
              <a:latin typeface="+mn-lt"/>
            </a:endParaRPr>
          </a:p>
        </p:txBody>
      </p:sp>
      <p:sp>
        <p:nvSpPr>
          <p:cNvPr id="3" name="Content Placeholder 2"/>
          <p:cNvSpPr>
            <a:spLocks noGrp="1"/>
          </p:cNvSpPr>
          <p:nvPr>
            <p:ph idx="1"/>
          </p:nvPr>
        </p:nvSpPr>
        <p:spPr>
          <a:xfrm>
            <a:off x="838200" y="1419225"/>
            <a:ext cx="10515600" cy="4757738"/>
          </a:xfrm>
        </p:spPr>
        <p:txBody>
          <a:bodyPr>
            <a:normAutofit lnSpcReduction="10000"/>
          </a:bodyPr>
          <a:lstStyle/>
          <a:p>
            <a:pPr marL="0" indent="0">
              <a:buNone/>
            </a:pPr>
            <a:r>
              <a:rPr lang="en-US" dirty="0" smtClean="0"/>
              <a:t>The Participant Directed Program (PDP) option offers the individual/family the most flexibility to arrange </a:t>
            </a:r>
            <a:r>
              <a:rPr lang="en-US" dirty="0"/>
              <a:t>and customize supports based on </a:t>
            </a:r>
            <a:endParaRPr lang="en-US" dirty="0" smtClean="0"/>
          </a:p>
          <a:p>
            <a:pPr marL="0" indent="0">
              <a:buNone/>
            </a:pPr>
            <a:r>
              <a:rPr lang="en-US" dirty="0" smtClean="0"/>
              <a:t>the </a:t>
            </a:r>
            <a:r>
              <a:rPr lang="en-US" dirty="0"/>
              <a:t>individual’s needs and </a:t>
            </a:r>
            <a:endParaRPr lang="en-US" dirty="0" smtClean="0"/>
          </a:p>
          <a:p>
            <a:pPr marL="0" indent="0">
              <a:buNone/>
            </a:pPr>
            <a:r>
              <a:rPr lang="en-US" dirty="0" smtClean="0"/>
              <a:t>preferences.  The individual can </a:t>
            </a:r>
          </a:p>
          <a:p>
            <a:pPr marL="0" indent="0">
              <a:buNone/>
            </a:pPr>
            <a:r>
              <a:rPr lang="en-US" dirty="0" smtClean="0"/>
              <a:t>hire their own support staff, design </a:t>
            </a:r>
          </a:p>
          <a:p>
            <a:pPr marL="0" indent="0">
              <a:buNone/>
            </a:pPr>
            <a:r>
              <a:rPr lang="en-US" dirty="0"/>
              <a:t>t</a:t>
            </a:r>
            <a:r>
              <a:rPr lang="en-US" dirty="0" smtClean="0"/>
              <a:t>heir schedule, and make other </a:t>
            </a:r>
          </a:p>
          <a:p>
            <a:pPr marL="0" indent="0">
              <a:buNone/>
            </a:pPr>
            <a:r>
              <a:rPr lang="en-US" dirty="0" smtClean="0"/>
              <a:t>decisions about how to use their </a:t>
            </a:r>
          </a:p>
          <a:p>
            <a:pPr marL="0" indent="0">
              <a:buNone/>
            </a:pPr>
            <a:r>
              <a:rPr lang="en-US" dirty="0" smtClean="0"/>
              <a:t>DDS funded allocation. </a:t>
            </a:r>
          </a:p>
          <a:p>
            <a:pPr marL="0" lvl="1" indent="0">
              <a:spcBef>
                <a:spcPts val="1000"/>
              </a:spcBef>
              <a:buNone/>
            </a:pPr>
            <a:endParaRPr lang="en-US" dirty="0"/>
          </a:p>
          <a:p>
            <a:pPr marL="0" indent="0">
              <a:buNone/>
            </a:pPr>
            <a:endParaRPr lang="en-US" dirty="0"/>
          </a:p>
          <a:p>
            <a:endParaRPr lang="en-US" dirty="0" smtClean="0"/>
          </a:p>
          <a:p>
            <a:pPr marL="0" indent="0">
              <a:buNone/>
            </a:pPr>
            <a:endParaRPr lang="en-US" dirty="0" smtClean="0"/>
          </a:p>
          <a:p>
            <a:pPr marL="0" indent="0">
              <a:buNone/>
            </a:pPr>
            <a:endParaRPr lang="en-US" dirty="0" smtClean="0">
              <a:solidFill>
                <a:srgbClr val="7030A0"/>
              </a:solidFill>
            </a:endParaRPr>
          </a:p>
          <a:p>
            <a:pPr marL="0" indent="0">
              <a:buNone/>
            </a:pPr>
            <a:endParaRPr lang="en-US" dirty="0"/>
          </a:p>
          <a:p>
            <a:endParaRPr lang="en-US" dirty="0"/>
          </a:p>
        </p:txBody>
      </p:sp>
      <p:sp>
        <p:nvSpPr>
          <p:cNvPr id="5" name="Date Placeholder 4"/>
          <p:cNvSpPr>
            <a:spLocks noGrp="1"/>
          </p:cNvSpPr>
          <p:nvPr>
            <p:ph type="dt" sz="half" idx="10"/>
          </p:nvPr>
        </p:nvSpPr>
        <p:spPr/>
        <p:txBody>
          <a:bodyPr/>
          <a:lstStyle/>
          <a:p>
            <a:fld id="{627CDD2B-552A-45A2-A176-5B4B02D58EC1}"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22</a:t>
            </a:fld>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5875" y="2703963"/>
            <a:ext cx="4722075" cy="3298231"/>
          </a:xfrm>
          <a:prstGeom prst="rect">
            <a:avLst/>
          </a:prstGeom>
        </p:spPr>
      </p:pic>
    </p:spTree>
    <p:extLst>
      <p:ext uri="{BB962C8B-B14F-4D97-AF65-F5344CB8AC3E}">
        <p14:creationId xmlns:p14="http://schemas.microsoft.com/office/powerpoint/2010/main" val="2880476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solidFill>
                  <a:srgbClr val="00B0F0"/>
                </a:solidFill>
              </a:rPr>
              <a:t>Participant Directed Program - Continued</a:t>
            </a:r>
            <a:r>
              <a:rPr lang="en-US" dirty="0"/>
              <a:t/>
            </a:r>
            <a:br>
              <a:rPr lang="en-US" dirty="0"/>
            </a:br>
            <a:endParaRPr lang="en-US" b="0" dirty="0">
              <a:solidFill>
                <a:srgbClr val="00B0F0"/>
              </a:solidFill>
            </a:endParaRPr>
          </a:p>
        </p:txBody>
      </p:sp>
      <p:sp>
        <p:nvSpPr>
          <p:cNvPr id="2" name="Content Placeholder 1"/>
          <p:cNvSpPr>
            <a:spLocks noGrp="1"/>
          </p:cNvSpPr>
          <p:nvPr>
            <p:ph idx="1"/>
          </p:nvPr>
        </p:nvSpPr>
        <p:spPr>
          <a:xfrm>
            <a:off x="609600" y="1600206"/>
            <a:ext cx="10972800" cy="4617887"/>
          </a:xfrm>
        </p:spPr>
        <p:txBody>
          <a:bodyPr/>
          <a:lstStyle/>
          <a:p>
            <a:r>
              <a:rPr lang="en-US" sz="2400" b="1" dirty="0"/>
              <a:t>Participant Directed Program </a:t>
            </a:r>
            <a:r>
              <a:rPr lang="en-US" sz="2400" dirty="0"/>
              <a:t>offers the individual the most control, authority and responsibility over </a:t>
            </a:r>
            <a:r>
              <a:rPr lang="en-US" sz="2400" dirty="0" smtClean="0"/>
              <a:t>his/her </a:t>
            </a:r>
            <a:r>
              <a:rPr lang="en-US" sz="2400" dirty="0"/>
              <a:t>services and budget. It includes </a:t>
            </a:r>
            <a:r>
              <a:rPr lang="en-US" sz="2400" dirty="0" smtClean="0"/>
              <a:t>support </a:t>
            </a:r>
            <a:r>
              <a:rPr lang="en-US" sz="2400" dirty="0"/>
              <a:t>for the individual to design, plan, monitor and evaluate services and a system that manages paperwork, accounting and compliance.</a:t>
            </a:r>
          </a:p>
          <a:p>
            <a:endParaRPr lang="en-US" dirty="0"/>
          </a:p>
        </p:txBody>
      </p:sp>
      <p:sp>
        <p:nvSpPr>
          <p:cNvPr id="5" name="Date Placeholder 4"/>
          <p:cNvSpPr>
            <a:spLocks noGrp="1"/>
          </p:cNvSpPr>
          <p:nvPr>
            <p:ph type="dt" sz="half" idx="10"/>
          </p:nvPr>
        </p:nvSpPr>
        <p:spPr>
          <a:xfrm>
            <a:off x="607197" y="6310016"/>
            <a:ext cx="2844800" cy="365125"/>
          </a:xfrm>
        </p:spPr>
        <p:txBody>
          <a:bodyPr/>
          <a:lstStyle/>
          <a:p>
            <a:fld id="{287AE7A9-013D-4398-BAB8-38F0A65F4593}"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23</a:t>
            </a:fld>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8813" y="4609478"/>
            <a:ext cx="2372007" cy="1203852"/>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2"/>
          </a:lnRef>
          <a:fillRef idx="1">
            <a:schemeClr val="lt1"/>
          </a:fillRef>
          <a:effectRef idx="0">
            <a:schemeClr val="accent2"/>
          </a:effectRef>
          <a:fontRef idx="minor">
            <a:schemeClr val="dk1"/>
          </a:fontRef>
        </p:style>
      </p:pic>
      <p:sp>
        <p:nvSpPr>
          <p:cNvPr id="7" name="Rectangle 6"/>
          <p:cNvSpPr/>
          <p:nvPr/>
        </p:nvSpPr>
        <p:spPr>
          <a:xfrm>
            <a:off x="6185834" y="3270650"/>
            <a:ext cx="5396565" cy="2677656"/>
          </a:xfrm>
          <a:prstGeom prst="rect">
            <a:avLst/>
          </a:prstGeom>
        </p:spPr>
        <p:txBody>
          <a:bodyPr wrap="square">
            <a:spAutoFit/>
          </a:bodyPr>
          <a:lstStyle/>
          <a:p>
            <a:pPr marL="285750" indent="-285750">
              <a:buFont typeface="Arial" panose="020B0604020202020204" pitchFamily="34" charset="0"/>
              <a:buChar char="•"/>
            </a:pPr>
            <a:r>
              <a:rPr lang="en-US" sz="2400" b="1" dirty="0"/>
              <a:t>The person and/or family </a:t>
            </a:r>
            <a:r>
              <a:rPr lang="en-US" sz="2400" dirty="0"/>
              <a:t>self-directing makes their own decisions, </a:t>
            </a:r>
            <a:r>
              <a:rPr lang="en-US" sz="2400" dirty="0" smtClean="0"/>
              <a:t>determines </a:t>
            </a:r>
            <a:r>
              <a:rPr lang="en-US" sz="2400" dirty="0"/>
              <a:t>how their DDS funding is spent for services, supports and goods </a:t>
            </a:r>
            <a:r>
              <a:rPr lang="en-US" sz="2400" dirty="0" smtClean="0"/>
              <a:t>(</a:t>
            </a:r>
            <a:r>
              <a:rPr lang="en-US" sz="2400" dirty="0"/>
              <a:t>within DDS guidelines), and </a:t>
            </a:r>
            <a:r>
              <a:rPr lang="en-US" sz="2400" dirty="0" smtClean="0"/>
              <a:t>takes </a:t>
            </a:r>
            <a:r>
              <a:rPr lang="en-US" sz="2400" dirty="0"/>
              <a:t>responsibility for the decision he or </a:t>
            </a:r>
            <a:r>
              <a:rPr lang="en-US" sz="2400" dirty="0" smtClean="0"/>
              <a:t>she </a:t>
            </a:r>
            <a:r>
              <a:rPr lang="en-US" sz="2400" dirty="0"/>
              <a:t>makes.</a:t>
            </a:r>
          </a:p>
        </p:txBody>
      </p:sp>
      <p:sp>
        <p:nvSpPr>
          <p:cNvPr id="8" name="Rectangle 7"/>
          <p:cNvSpPr/>
          <p:nvPr/>
        </p:nvSpPr>
        <p:spPr>
          <a:xfrm>
            <a:off x="1170113" y="3492845"/>
            <a:ext cx="2413687" cy="1301578"/>
          </a:xfrm>
          <a:prstGeom prst="rect">
            <a:avLst/>
          </a:prstGeom>
          <a:solidFill>
            <a:schemeClr val="accent1"/>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0">
            <a:scrgbClr r="0" g="0" b="0"/>
          </a:lnRef>
          <a:fillRef idx="0">
            <a:scrgbClr r="0" g="0" b="0"/>
          </a:fillRef>
          <a:effectRef idx="0">
            <a:scrgbClr r="0" g="0" b="0"/>
          </a:effectRef>
          <a:fontRef idx="minor">
            <a:schemeClr val="lt1"/>
          </a:fontRef>
        </p:style>
        <p:txBody>
          <a:bodyPr rtlCol="0" anchor="ctr"/>
          <a:lstStyle/>
          <a:p>
            <a:pPr algn="ctr"/>
            <a:r>
              <a:rPr lang="en-US" sz="2400" i="1" dirty="0" smtClean="0">
                <a:solidFill>
                  <a:srgbClr val="FF0000"/>
                </a:solidFill>
              </a:rPr>
              <a:t>Control</a:t>
            </a:r>
            <a:endParaRPr lang="en-US" i="1" dirty="0">
              <a:solidFill>
                <a:srgbClr val="FF0000"/>
              </a:solidFill>
            </a:endParaRPr>
          </a:p>
        </p:txBody>
      </p:sp>
    </p:spTree>
    <p:extLst>
      <p:ext uri="{BB962C8B-B14F-4D97-AF65-F5344CB8AC3E}">
        <p14:creationId xmlns:p14="http://schemas.microsoft.com/office/powerpoint/2010/main" val="1278460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7560" y="307295"/>
            <a:ext cx="11582400" cy="1143000"/>
          </a:xfrm>
        </p:spPr>
        <p:txBody>
          <a:bodyPr/>
          <a:lstStyle/>
          <a:p>
            <a:r>
              <a:rPr lang="en-US" b="0" dirty="0" smtClean="0">
                <a:solidFill>
                  <a:srgbClr val="00B0F0"/>
                </a:solidFill>
              </a:rPr>
              <a:t>Participant Directed Program - Continued</a:t>
            </a:r>
            <a:endParaRPr lang="en-US" b="0" dirty="0">
              <a:solidFill>
                <a:srgbClr val="00B0F0"/>
              </a:solidFill>
            </a:endParaRPr>
          </a:p>
        </p:txBody>
      </p:sp>
      <p:sp>
        <p:nvSpPr>
          <p:cNvPr id="2" name="Content Placeholder 1"/>
          <p:cNvSpPr>
            <a:spLocks noGrp="1"/>
          </p:cNvSpPr>
          <p:nvPr>
            <p:ph idx="1"/>
          </p:nvPr>
        </p:nvSpPr>
        <p:spPr>
          <a:xfrm>
            <a:off x="322117" y="1709930"/>
            <a:ext cx="11671219" cy="5148070"/>
          </a:xfrm>
        </p:spPr>
        <p:txBody>
          <a:bodyPr>
            <a:normAutofit/>
          </a:bodyPr>
          <a:lstStyle/>
          <a:p>
            <a:r>
              <a:rPr lang="en-US" sz="2800" b="1" dirty="0"/>
              <a:t>A</a:t>
            </a:r>
            <a:r>
              <a:rPr lang="en-US" sz="2800" dirty="0"/>
              <a:t> </a:t>
            </a:r>
            <a:r>
              <a:rPr lang="en-US" sz="2800" b="1" dirty="0"/>
              <a:t>fiscal intermediary (FI) </a:t>
            </a:r>
            <a:r>
              <a:rPr lang="en-US" sz="2800" dirty="0"/>
              <a:t>serves as the agent for individuals and families and is responsible for all payments.  The FI pays support staff, and other goods and services in accordance with the </a:t>
            </a:r>
            <a:r>
              <a:rPr lang="en-US" sz="2800" dirty="0" smtClean="0"/>
              <a:t>participant’s </a:t>
            </a:r>
            <a:r>
              <a:rPr lang="en-US" sz="2800" dirty="0"/>
              <a:t>budget. The FI provides financial monitoring and reporting and ensures compliance with all applicable federal and state laws, DDS and other state agency regulations, and with other DDS requirements.</a:t>
            </a:r>
            <a:r>
              <a:rPr lang="en-US" sz="2800" b="1" dirty="0"/>
              <a:t> </a:t>
            </a:r>
          </a:p>
          <a:p>
            <a:pPr marL="0" indent="0">
              <a:buNone/>
            </a:pPr>
            <a:endParaRPr lang="en-US" sz="2000" dirty="0" smtClean="0"/>
          </a:p>
          <a:p>
            <a:pPr marL="0" indent="0">
              <a:buNone/>
            </a:pPr>
            <a:endParaRPr lang="en-US" sz="2000" dirty="0" smtClean="0"/>
          </a:p>
        </p:txBody>
      </p:sp>
      <p:sp>
        <p:nvSpPr>
          <p:cNvPr id="5" name="Date Placeholder 4"/>
          <p:cNvSpPr>
            <a:spLocks noGrp="1"/>
          </p:cNvSpPr>
          <p:nvPr>
            <p:ph type="dt" sz="half" idx="10"/>
          </p:nvPr>
        </p:nvSpPr>
        <p:spPr/>
        <p:txBody>
          <a:bodyPr/>
          <a:lstStyle/>
          <a:p>
            <a:fld id="{A6C6CC37-156C-4B6C-ABC7-CFC67C7BACEE}"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24</a:t>
            </a:fld>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83008" y="4032934"/>
            <a:ext cx="3366781" cy="2193607"/>
          </a:xfrm>
          <a:prstGeom prst="rect">
            <a:avLst/>
          </a:prstGeom>
        </p:spPr>
      </p:pic>
      <p:pic>
        <p:nvPicPr>
          <p:cNvPr id="7" name="Picture 6"/>
          <p:cNvPicPr>
            <a:picLocks noChangeAspect="1"/>
          </p:cNvPicPr>
          <p:nvPr/>
        </p:nvPicPr>
        <p:blipFill>
          <a:blip r:embed="rId3"/>
          <a:stretch>
            <a:fillRect/>
          </a:stretch>
        </p:blipFill>
        <p:spPr>
          <a:xfrm>
            <a:off x="4552768" y="4322631"/>
            <a:ext cx="2386693" cy="1903910"/>
          </a:xfrm>
          <a:prstGeom prst="rect">
            <a:avLst/>
          </a:prstGeom>
        </p:spPr>
      </p:pic>
    </p:spTree>
    <p:extLst>
      <p:ext uri="{BB962C8B-B14F-4D97-AF65-F5344CB8AC3E}">
        <p14:creationId xmlns:p14="http://schemas.microsoft.com/office/powerpoint/2010/main" val="2747904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0" dirty="0" smtClean="0">
                <a:solidFill>
                  <a:srgbClr val="00B0F0"/>
                </a:solidFill>
              </a:rPr>
              <a:t>Participant Directed Program - Continued</a:t>
            </a:r>
            <a:endParaRPr lang="en-US" b="0" dirty="0">
              <a:solidFill>
                <a:srgbClr val="00B0F0"/>
              </a:solidFill>
            </a:endParaRPr>
          </a:p>
        </p:txBody>
      </p:sp>
      <p:sp>
        <p:nvSpPr>
          <p:cNvPr id="2" name="Content Placeholder 1"/>
          <p:cNvSpPr>
            <a:spLocks noGrp="1"/>
          </p:cNvSpPr>
          <p:nvPr>
            <p:ph idx="1"/>
          </p:nvPr>
        </p:nvSpPr>
        <p:spPr/>
        <p:txBody>
          <a:bodyPr>
            <a:normAutofit fontScale="85000" lnSpcReduction="20000"/>
          </a:bodyPr>
          <a:lstStyle/>
          <a:p>
            <a:r>
              <a:rPr lang="en-US" b="1" dirty="0"/>
              <a:t>A Support Broker</a:t>
            </a:r>
            <a:r>
              <a:rPr lang="en-US" dirty="0"/>
              <a:t>, typically a DDS Service Coordinator,  helps the person define his or her needs and </a:t>
            </a:r>
            <a:r>
              <a:rPr lang="en-US" dirty="0" smtClean="0"/>
              <a:t>visions </a:t>
            </a:r>
            <a:r>
              <a:rPr lang="en-US" dirty="0"/>
              <a:t>through a person centered planning process that leads to an Individual Service Plan. The Support Broker helps the individual</a:t>
            </a:r>
            <a:r>
              <a:rPr lang="en-US" dirty="0">
                <a:solidFill>
                  <a:srgbClr val="0070C0"/>
                </a:solidFill>
              </a:rPr>
              <a:t> </a:t>
            </a:r>
            <a:r>
              <a:rPr lang="en-US" dirty="0"/>
              <a:t>create and manage a budget within the allocated resources, and develop a network of services/supports.  </a:t>
            </a:r>
            <a:endParaRPr lang="en-US" dirty="0" smtClean="0"/>
          </a:p>
          <a:p>
            <a:pPr marL="109728" indent="0">
              <a:buNone/>
            </a:pPr>
            <a:r>
              <a:rPr lang="en-US" dirty="0" smtClean="0"/>
              <a:t>  The </a:t>
            </a:r>
            <a:r>
              <a:rPr lang="en-US" dirty="0"/>
              <a:t>Support Broker also acts on behalf </a:t>
            </a:r>
            <a:endParaRPr lang="en-US" dirty="0" smtClean="0"/>
          </a:p>
          <a:p>
            <a:pPr marL="109728" indent="0">
              <a:buNone/>
            </a:pPr>
            <a:r>
              <a:rPr lang="en-US" dirty="0" smtClean="0"/>
              <a:t>  of </a:t>
            </a:r>
            <a:r>
              <a:rPr lang="en-US" dirty="0"/>
              <a:t>the individual to arrange for </a:t>
            </a:r>
            <a:endParaRPr lang="en-US" dirty="0" smtClean="0"/>
          </a:p>
          <a:p>
            <a:pPr marL="109728" indent="0">
              <a:buNone/>
            </a:pPr>
            <a:r>
              <a:rPr lang="en-US" dirty="0" smtClean="0"/>
              <a:t>  needed </a:t>
            </a:r>
            <a:r>
              <a:rPr lang="en-US" dirty="0"/>
              <a:t>services, </a:t>
            </a:r>
            <a:r>
              <a:rPr lang="en-US" dirty="0" smtClean="0"/>
              <a:t>to provide information </a:t>
            </a:r>
          </a:p>
          <a:p>
            <a:pPr marL="109728" indent="0">
              <a:buNone/>
            </a:pPr>
            <a:r>
              <a:rPr lang="en-US" dirty="0" smtClean="0"/>
              <a:t>  on resources and to support</a:t>
            </a:r>
            <a:r>
              <a:rPr lang="en-US" dirty="0" smtClean="0">
                <a:solidFill>
                  <a:srgbClr val="00B050"/>
                </a:solidFill>
              </a:rPr>
              <a:t> </a:t>
            </a:r>
            <a:r>
              <a:rPr lang="en-US" dirty="0" smtClean="0"/>
              <a:t>the </a:t>
            </a:r>
          </a:p>
          <a:p>
            <a:pPr marL="109728" indent="0">
              <a:buNone/>
            </a:pPr>
            <a:r>
              <a:rPr lang="en-US" dirty="0" smtClean="0"/>
              <a:t>  individual </a:t>
            </a:r>
            <a:r>
              <a:rPr lang="en-US" dirty="0"/>
              <a:t>in evaluating the </a:t>
            </a:r>
            <a:endParaRPr lang="en-US" dirty="0" smtClean="0"/>
          </a:p>
          <a:p>
            <a:pPr marL="109728" indent="0">
              <a:buNone/>
            </a:pPr>
            <a:r>
              <a:rPr lang="en-US" dirty="0" smtClean="0"/>
              <a:t>  effectiveness </a:t>
            </a:r>
            <a:r>
              <a:rPr lang="en-US" dirty="0"/>
              <a:t>of supports.  </a:t>
            </a:r>
          </a:p>
          <a:p>
            <a:endParaRPr lang="en-US" dirty="0"/>
          </a:p>
        </p:txBody>
      </p:sp>
      <p:sp>
        <p:nvSpPr>
          <p:cNvPr id="4" name="Date Placeholder 3"/>
          <p:cNvSpPr>
            <a:spLocks noGrp="1"/>
          </p:cNvSpPr>
          <p:nvPr>
            <p:ph type="dt" sz="half" idx="10"/>
          </p:nvPr>
        </p:nvSpPr>
        <p:spPr/>
        <p:txBody>
          <a:bodyPr/>
          <a:lstStyle/>
          <a:p>
            <a:fld id="{8F53FF6C-F022-4A1C-A859-8AEA637C9384}"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25</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00110" y="3231426"/>
            <a:ext cx="3575957" cy="2759529"/>
          </a:xfrm>
          <a:prstGeom prst="rect">
            <a:avLst/>
          </a:prstGeom>
        </p:spPr>
      </p:pic>
    </p:spTree>
    <p:extLst>
      <p:ext uri="{BB962C8B-B14F-4D97-AF65-F5344CB8AC3E}">
        <p14:creationId xmlns:p14="http://schemas.microsoft.com/office/powerpoint/2010/main" val="3040582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7419" y="2646779"/>
            <a:ext cx="10972800" cy="3793350"/>
          </a:xfrm>
        </p:spPr>
        <p:txBody>
          <a:bodyPr>
            <a:normAutofit lnSpcReduction="10000"/>
          </a:bodyPr>
          <a:lstStyle/>
          <a:p>
            <a:r>
              <a:rPr lang="en-US" sz="2500" dirty="0"/>
              <a:t>Control of a specific amount of funds he or she is authorized to use.</a:t>
            </a:r>
          </a:p>
          <a:p>
            <a:r>
              <a:rPr lang="en-US" sz="2500" dirty="0" smtClean="0"/>
              <a:t>Person directs and supervises the delivery of services.</a:t>
            </a:r>
          </a:p>
          <a:p>
            <a:r>
              <a:rPr lang="en-US" sz="2500" dirty="0" smtClean="0"/>
              <a:t>Responsibility and freedom to purchase supports, services and goods from a variety of sources (within DDS Guidelines).</a:t>
            </a:r>
          </a:p>
          <a:p>
            <a:r>
              <a:rPr lang="en-US" sz="2500" dirty="0" smtClean="0"/>
              <a:t>Person is responsible (with some assistance) for completing necessary paperwork.</a:t>
            </a:r>
          </a:p>
          <a:p>
            <a:r>
              <a:rPr lang="en-US" sz="2500" dirty="0" smtClean="0"/>
              <a:t>Fiscal management services are provided by a Fiscal Intermediary, currently Public Partnership Limited. The Fiscal Intermediary also assures compliance with DDS guidelines and state and federal laws.</a:t>
            </a:r>
            <a:endParaRPr lang="en-US" sz="2500" dirty="0"/>
          </a:p>
        </p:txBody>
      </p:sp>
      <p:sp>
        <p:nvSpPr>
          <p:cNvPr id="4" name="Date Placeholder 3"/>
          <p:cNvSpPr>
            <a:spLocks noGrp="1"/>
          </p:cNvSpPr>
          <p:nvPr>
            <p:ph type="dt" sz="half" idx="10"/>
          </p:nvPr>
        </p:nvSpPr>
        <p:spPr/>
        <p:txBody>
          <a:bodyPr/>
          <a:lstStyle/>
          <a:p>
            <a:fld id="{A97E76A7-0611-4B9A-8C4B-C7FF45AF7419}"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26</a:t>
            </a:fld>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707" y="219841"/>
            <a:ext cx="10149840" cy="2448998"/>
          </a:xfrm>
          <a:prstGeom prst="rect">
            <a:avLst/>
          </a:prstGeom>
        </p:spPr>
      </p:pic>
    </p:spTree>
    <p:extLst>
      <p:ext uri="{BB962C8B-B14F-4D97-AF65-F5344CB8AC3E}">
        <p14:creationId xmlns:p14="http://schemas.microsoft.com/office/powerpoint/2010/main" val="5662976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B0F0"/>
                </a:solidFill>
              </a:rPr>
              <a:t>Who Can Enroll in the Participant Directed Program?</a:t>
            </a:r>
            <a:endParaRPr lang="en-US" dirty="0">
              <a:solidFill>
                <a:srgbClr val="00B0F0"/>
              </a:solidFill>
            </a:endParaRPr>
          </a:p>
        </p:txBody>
      </p:sp>
      <p:sp>
        <p:nvSpPr>
          <p:cNvPr id="6" name="Content Placeholder 5"/>
          <p:cNvSpPr>
            <a:spLocks noGrp="1"/>
          </p:cNvSpPr>
          <p:nvPr>
            <p:ph idx="1"/>
          </p:nvPr>
        </p:nvSpPr>
        <p:spPr>
          <a:xfrm>
            <a:off x="609600" y="1543051"/>
            <a:ext cx="10972800" cy="4606930"/>
          </a:xfrm>
        </p:spPr>
        <p:txBody>
          <a:bodyPr>
            <a:noAutofit/>
          </a:bodyPr>
          <a:lstStyle/>
          <a:p>
            <a:pPr marL="0" indent="0">
              <a:buNone/>
            </a:pPr>
            <a:r>
              <a:rPr lang="en-US" sz="2200" dirty="0" smtClean="0"/>
              <a:t>To enroll in the Participant Directed Program (PDP), </a:t>
            </a:r>
            <a:r>
              <a:rPr lang="en-US" sz="2200" dirty="0"/>
              <a:t>a person must:</a:t>
            </a:r>
          </a:p>
          <a:p>
            <a:pPr marL="0" indent="0">
              <a:buNone/>
            </a:pPr>
            <a:r>
              <a:rPr lang="en-US" sz="2200" dirty="0" smtClean="0"/>
              <a:t>     1</a:t>
            </a:r>
            <a:r>
              <a:rPr lang="en-US" sz="2200" dirty="0"/>
              <a:t>) be eligible for DDS supports</a:t>
            </a:r>
          </a:p>
          <a:p>
            <a:pPr marL="0" indent="0">
              <a:buNone/>
            </a:pPr>
            <a:r>
              <a:rPr lang="en-US" sz="2200" dirty="0" smtClean="0"/>
              <a:t>     2</a:t>
            </a:r>
            <a:r>
              <a:rPr lang="en-US" sz="2200" dirty="0"/>
              <a:t>) </a:t>
            </a:r>
            <a:r>
              <a:rPr lang="en-US" sz="2200" dirty="0" smtClean="0"/>
              <a:t>have an assessed need for the services to be provided</a:t>
            </a:r>
          </a:p>
          <a:p>
            <a:pPr marL="0" indent="0">
              <a:buNone/>
            </a:pPr>
            <a:r>
              <a:rPr lang="en-US" sz="2200" dirty="0"/>
              <a:t> </a:t>
            </a:r>
            <a:r>
              <a:rPr lang="en-US" sz="2200" dirty="0" smtClean="0"/>
              <a:t>    3) if applicable, be prioritized </a:t>
            </a:r>
            <a:r>
              <a:rPr lang="en-US" sz="2200" dirty="0"/>
              <a:t>for DDS services </a:t>
            </a:r>
            <a:endParaRPr lang="en-US" sz="2200" b="1" dirty="0"/>
          </a:p>
          <a:p>
            <a:pPr marL="0" indent="0">
              <a:buNone/>
            </a:pPr>
            <a:r>
              <a:rPr lang="en-US" sz="2200" dirty="0" smtClean="0"/>
              <a:t>     4) </a:t>
            </a:r>
            <a:r>
              <a:rPr lang="en-US" sz="2200" dirty="0"/>
              <a:t>receive a DDS </a:t>
            </a:r>
            <a:r>
              <a:rPr lang="en-US" sz="2200" dirty="0" smtClean="0"/>
              <a:t>allocation </a:t>
            </a:r>
          </a:p>
          <a:p>
            <a:pPr marL="0" indent="0">
              <a:buNone/>
            </a:pPr>
            <a:r>
              <a:rPr lang="en-US" sz="2200" dirty="0"/>
              <a:t> </a:t>
            </a:r>
            <a:r>
              <a:rPr lang="en-US" sz="2200" dirty="0" smtClean="0"/>
              <a:t>    5) be willing and able to work cooperatively with a Support Broker</a:t>
            </a:r>
            <a:endParaRPr lang="en-US" sz="2200" dirty="0"/>
          </a:p>
          <a:p>
            <a:pPr marL="0" indent="0">
              <a:buNone/>
            </a:pPr>
            <a:r>
              <a:rPr lang="en-US" sz="2200" dirty="0" smtClean="0"/>
              <a:t>     6) be responsible, working closely with a Support Broker as needed, to manage their        </a:t>
            </a:r>
          </a:p>
          <a:p>
            <a:pPr marL="0" indent="0">
              <a:buNone/>
            </a:pPr>
            <a:r>
              <a:rPr lang="en-US" sz="2200" dirty="0" smtClean="0"/>
              <a:t>      </a:t>
            </a:r>
            <a:r>
              <a:rPr lang="en-US" sz="2200" dirty="0"/>
              <a:t>services and budget</a:t>
            </a:r>
          </a:p>
          <a:p>
            <a:pPr marL="0" indent="0">
              <a:buNone/>
            </a:pPr>
            <a:r>
              <a:rPr lang="en-US" sz="2200" dirty="0" smtClean="0"/>
              <a:t>Individuals </a:t>
            </a:r>
            <a:r>
              <a:rPr lang="en-US" sz="2200" dirty="0"/>
              <a:t>meeting the above criteria in adult </a:t>
            </a:r>
            <a:r>
              <a:rPr lang="en-US" sz="2200" dirty="0" smtClean="0"/>
              <a:t>services, </a:t>
            </a:r>
            <a:r>
              <a:rPr lang="en-US" sz="2200" dirty="0"/>
              <a:t>children in the </a:t>
            </a:r>
            <a:r>
              <a:rPr lang="en-US" sz="2200" dirty="0" smtClean="0"/>
              <a:t>Department </a:t>
            </a:r>
            <a:r>
              <a:rPr lang="en-US" sz="2200" dirty="0"/>
              <a:t>of Elementary and Secondary </a:t>
            </a:r>
            <a:r>
              <a:rPr lang="en-US" sz="2200" dirty="0" smtClean="0"/>
              <a:t>Education (DESE) program, and adults in the Autism Services Division </a:t>
            </a:r>
            <a:r>
              <a:rPr lang="en-US" sz="2200" dirty="0"/>
              <a:t>may choose </a:t>
            </a:r>
            <a:r>
              <a:rPr lang="en-US" sz="2200" dirty="0" smtClean="0"/>
              <a:t>the Participant Directed Program </a:t>
            </a:r>
            <a:r>
              <a:rPr lang="en-US" sz="2200" dirty="0"/>
              <a:t>as their method of service delivery.  All participants in </a:t>
            </a:r>
            <a:r>
              <a:rPr lang="en-US" sz="2200" dirty="0" smtClean="0"/>
              <a:t>the Children's </a:t>
            </a:r>
            <a:r>
              <a:rPr lang="en-US" sz="2200" dirty="0"/>
              <a:t>Autism Waiver program </a:t>
            </a:r>
            <a:r>
              <a:rPr lang="en-US" sz="2200" dirty="0" smtClean="0"/>
              <a:t>direct their services.</a:t>
            </a:r>
            <a:endParaRPr lang="en-US" sz="2200" dirty="0"/>
          </a:p>
        </p:txBody>
      </p:sp>
      <p:sp>
        <p:nvSpPr>
          <p:cNvPr id="3" name="Date Placeholder 2"/>
          <p:cNvSpPr>
            <a:spLocks noGrp="1"/>
          </p:cNvSpPr>
          <p:nvPr>
            <p:ph type="dt" sz="half" idx="10"/>
          </p:nvPr>
        </p:nvSpPr>
        <p:spPr/>
        <p:txBody>
          <a:bodyPr/>
          <a:lstStyle/>
          <a:p>
            <a:fld id="{B4107EDE-6AE6-4219-96EE-7971AEE22F69}" type="datetime1">
              <a:rPr lang="en-US" smtClean="0"/>
              <a:t>2/19/2016</a:t>
            </a:fld>
            <a:endParaRPr lang="en-US" dirty="0"/>
          </a:p>
        </p:txBody>
      </p:sp>
      <p:sp>
        <p:nvSpPr>
          <p:cNvPr id="4" name="Slide Number Placeholder 3"/>
          <p:cNvSpPr>
            <a:spLocks noGrp="1"/>
          </p:cNvSpPr>
          <p:nvPr>
            <p:ph type="sldNum" sz="quarter" idx="12"/>
          </p:nvPr>
        </p:nvSpPr>
        <p:spPr/>
        <p:txBody>
          <a:bodyPr/>
          <a:lstStyle/>
          <a:p>
            <a:fld id="{007C854C-1925-413A-B076-5ADC57C8FA6D}" type="slidenum">
              <a:rPr lang="en-US" smtClean="0"/>
              <a:t>27</a:t>
            </a:fld>
            <a:endParaRPr lang="en-US" dirty="0"/>
          </a:p>
        </p:txBody>
      </p:sp>
    </p:spTree>
    <p:extLst>
      <p:ext uri="{BB962C8B-B14F-4D97-AF65-F5344CB8AC3E}">
        <p14:creationId xmlns:p14="http://schemas.microsoft.com/office/powerpoint/2010/main" val="36856918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1" y="209323"/>
            <a:ext cx="10368644" cy="1143000"/>
          </a:xfrm>
        </p:spPr>
        <p:txBody>
          <a:bodyPr>
            <a:normAutofit/>
          </a:bodyPr>
          <a:lstStyle/>
          <a:p>
            <a:r>
              <a:rPr lang="en-US" dirty="0" smtClean="0">
                <a:solidFill>
                  <a:srgbClr val="00B0F0"/>
                </a:solidFill>
              </a:rPr>
              <a:t>Example of Participant Directed </a:t>
            </a:r>
            <a:r>
              <a:rPr lang="en-US" dirty="0">
                <a:solidFill>
                  <a:srgbClr val="00B0F0"/>
                </a:solidFill>
              </a:rPr>
              <a:t>P</a:t>
            </a:r>
            <a:r>
              <a:rPr lang="en-US" dirty="0" smtClean="0">
                <a:solidFill>
                  <a:srgbClr val="00B0F0"/>
                </a:solidFill>
              </a:rPr>
              <a:t>rogram</a:t>
            </a:r>
            <a:endParaRPr lang="en-US" dirty="0">
              <a:solidFill>
                <a:srgbClr val="00B0F0"/>
              </a:solidFill>
            </a:endParaRPr>
          </a:p>
        </p:txBody>
      </p:sp>
      <p:sp>
        <p:nvSpPr>
          <p:cNvPr id="3" name="Content Placeholder 2"/>
          <p:cNvSpPr>
            <a:spLocks noGrp="1"/>
          </p:cNvSpPr>
          <p:nvPr>
            <p:ph idx="1"/>
          </p:nvPr>
        </p:nvSpPr>
        <p:spPr>
          <a:xfrm>
            <a:off x="326573" y="1404824"/>
            <a:ext cx="11255827" cy="4951535"/>
          </a:xfrm>
        </p:spPr>
        <p:txBody>
          <a:bodyPr>
            <a:normAutofit/>
          </a:bodyPr>
          <a:lstStyle/>
          <a:p>
            <a:pPr marL="0" indent="0">
              <a:buNone/>
            </a:pPr>
            <a:r>
              <a:rPr lang="en-US" sz="2800" dirty="0"/>
              <a:t>Lisa says, “ I feel more like </a:t>
            </a:r>
            <a:r>
              <a:rPr lang="en-US" sz="2800" dirty="0" smtClean="0"/>
              <a:t>an </a:t>
            </a:r>
            <a:r>
              <a:rPr lang="en-US" sz="2800" dirty="0"/>
              <a:t>adult</a:t>
            </a:r>
            <a:r>
              <a:rPr lang="en-US" sz="2800" dirty="0" smtClean="0"/>
              <a:t>!”</a:t>
            </a:r>
          </a:p>
          <a:p>
            <a:pPr marL="0" indent="0">
              <a:buNone/>
            </a:pPr>
            <a:r>
              <a:rPr lang="en-US" sz="2400" dirty="0" smtClean="0"/>
              <a:t>Lisa is a 34 year old woman with a million </a:t>
            </a:r>
          </a:p>
          <a:p>
            <a:pPr marL="0" indent="0">
              <a:buNone/>
            </a:pPr>
            <a:r>
              <a:rPr lang="en-US" sz="2400" dirty="0" smtClean="0"/>
              <a:t>dollar smile that lights up a room. She was </a:t>
            </a:r>
          </a:p>
          <a:p>
            <a:pPr marL="0" indent="0">
              <a:buNone/>
            </a:pPr>
            <a:r>
              <a:rPr lang="en-US" sz="2400" dirty="0" smtClean="0"/>
              <a:t>adopted by her foster mother who later became </a:t>
            </a:r>
          </a:p>
          <a:p>
            <a:pPr marL="0" indent="0">
              <a:buNone/>
            </a:pPr>
            <a:r>
              <a:rPr lang="en-US" sz="2400" dirty="0" smtClean="0"/>
              <a:t>her legal guardian. When her mother bought a</a:t>
            </a:r>
          </a:p>
          <a:p>
            <a:pPr marL="0" indent="0">
              <a:buNone/>
            </a:pPr>
            <a:r>
              <a:rPr lang="en-US" sz="2400" dirty="0" smtClean="0"/>
              <a:t>building with a separate apartment, Lisa had an </a:t>
            </a:r>
          </a:p>
          <a:p>
            <a:pPr marL="0" indent="0">
              <a:buNone/>
            </a:pPr>
            <a:r>
              <a:rPr lang="en-US" sz="2400" dirty="0" smtClean="0"/>
              <a:t>opportunity to move there and work on becoming</a:t>
            </a:r>
          </a:p>
          <a:p>
            <a:pPr marL="0" indent="0">
              <a:buNone/>
            </a:pPr>
            <a:r>
              <a:rPr lang="en-US" sz="2400" dirty="0" smtClean="0"/>
              <a:t>more independent. Lisa jumped at the chance. </a:t>
            </a:r>
          </a:p>
          <a:p>
            <a:pPr marL="0" indent="0">
              <a:buNone/>
            </a:pPr>
            <a:r>
              <a:rPr lang="en-US" sz="2400" dirty="0" smtClean="0"/>
              <a:t>She decided to self-direct her own services through the Participant Directed Program. She purchased Individualized Home supports by hiring a worker to visit each week and help her stay on track with her goals. </a:t>
            </a:r>
            <a:endParaRPr lang="en-US" sz="2400" dirty="0"/>
          </a:p>
        </p:txBody>
      </p:sp>
      <p:sp>
        <p:nvSpPr>
          <p:cNvPr id="4" name="Date Placeholder 3"/>
          <p:cNvSpPr>
            <a:spLocks noGrp="1"/>
          </p:cNvSpPr>
          <p:nvPr>
            <p:ph type="dt" sz="half" idx="10"/>
          </p:nvPr>
        </p:nvSpPr>
        <p:spPr/>
        <p:txBody>
          <a:bodyPr/>
          <a:lstStyle/>
          <a:p>
            <a:fld id="{2BB22DAC-E16C-44CA-8196-E658E8EF04A7}"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28</a:t>
            </a:fld>
            <a:endParaRPr lang="en-US" dirty="0"/>
          </a:p>
        </p:txBody>
      </p:sp>
      <p:pic>
        <p:nvPicPr>
          <p:cNvPr id="8" name="Picture 7"/>
          <p:cNvPicPr>
            <a:picLocks noChangeAspect="1"/>
          </p:cNvPicPr>
          <p:nvPr/>
        </p:nvPicPr>
        <p:blipFill>
          <a:blip r:embed="rId2"/>
          <a:stretch>
            <a:fillRect/>
          </a:stretch>
        </p:blipFill>
        <p:spPr>
          <a:xfrm>
            <a:off x="7050133" y="1584123"/>
            <a:ext cx="3009900" cy="2924175"/>
          </a:xfrm>
          <a:prstGeom prst="rect">
            <a:avLst/>
          </a:prstGeom>
        </p:spPr>
      </p:pic>
    </p:spTree>
    <p:extLst>
      <p:ext uri="{BB962C8B-B14F-4D97-AF65-F5344CB8AC3E}">
        <p14:creationId xmlns:p14="http://schemas.microsoft.com/office/powerpoint/2010/main" val="2622594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58649" y="4871258"/>
            <a:ext cx="2327564" cy="1986742"/>
          </a:xfrm>
          <a:prstGeom prst="rect">
            <a:avLst/>
          </a:prstGeom>
        </p:spPr>
      </p:pic>
      <p:sp>
        <p:nvSpPr>
          <p:cNvPr id="3" name="Title 2"/>
          <p:cNvSpPr>
            <a:spLocks noGrp="1"/>
          </p:cNvSpPr>
          <p:nvPr>
            <p:ph type="title"/>
          </p:nvPr>
        </p:nvSpPr>
        <p:spPr/>
        <p:txBody>
          <a:bodyPr/>
          <a:lstStyle/>
          <a:p>
            <a:r>
              <a:rPr lang="en-US" b="0" dirty="0" smtClean="0">
                <a:solidFill>
                  <a:srgbClr val="00B0F0"/>
                </a:solidFill>
              </a:rPr>
              <a:t>Example Of PDP - Continued</a:t>
            </a:r>
            <a:endParaRPr lang="en-US" b="0" dirty="0">
              <a:solidFill>
                <a:srgbClr val="00B0F0"/>
              </a:solidFill>
            </a:endParaRPr>
          </a:p>
        </p:txBody>
      </p:sp>
      <p:sp>
        <p:nvSpPr>
          <p:cNvPr id="2" name="Content Placeholder 1"/>
          <p:cNvSpPr>
            <a:spLocks noGrp="1"/>
          </p:cNvSpPr>
          <p:nvPr>
            <p:ph idx="1"/>
          </p:nvPr>
        </p:nvSpPr>
        <p:spPr>
          <a:xfrm>
            <a:off x="609600" y="1417638"/>
            <a:ext cx="11106150" cy="4938721"/>
          </a:xfrm>
        </p:spPr>
        <p:txBody>
          <a:bodyPr>
            <a:normAutofit/>
          </a:bodyPr>
          <a:lstStyle/>
          <a:p>
            <a:pPr marL="109728" indent="0">
              <a:buNone/>
            </a:pPr>
            <a:r>
              <a:rPr lang="en-US" sz="2800" dirty="0"/>
              <a:t>The first worker didn’t provide her with the supports she needed so she interviewed and hired a different person. </a:t>
            </a:r>
            <a:r>
              <a:rPr lang="en-US" sz="2800" dirty="0" smtClean="0"/>
              <a:t>With the support of her current worker, </a:t>
            </a:r>
            <a:r>
              <a:rPr lang="en-US" sz="2800" dirty="0"/>
              <a:t>she has grown by leaps and bounds. For example, after taking a cooking class Lisa decided she wanted to cook more independently at home.  Previously she never had any real interest in cooking and relied on others to prepare meals for her. Lisa set her mind to it and now cooks meals at home on a regular basis.  A few years ago she joined a Zumba class.  That experience brought out the natural born leader in Lisa and she is very helpful </a:t>
            </a:r>
            <a:r>
              <a:rPr lang="en-US" sz="2800" dirty="0" smtClean="0"/>
              <a:t>with others </a:t>
            </a:r>
            <a:r>
              <a:rPr lang="en-US" sz="2800" dirty="0"/>
              <a:t>that need more assistance.  She is always willing to lend a hand to teach someone something. </a:t>
            </a:r>
          </a:p>
          <a:p>
            <a:pPr marL="0" indent="0">
              <a:buNone/>
            </a:pPr>
            <a:endParaRPr lang="en-US" dirty="0"/>
          </a:p>
        </p:txBody>
      </p:sp>
      <p:sp>
        <p:nvSpPr>
          <p:cNvPr id="5" name="Date Placeholder 4"/>
          <p:cNvSpPr>
            <a:spLocks noGrp="1"/>
          </p:cNvSpPr>
          <p:nvPr>
            <p:ph type="dt" sz="half" idx="10"/>
          </p:nvPr>
        </p:nvSpPr>
        <p:spPr>
          <a:xfrm>
            <a:off x="689610" y="6356359"/>
            <a:ext cx="2844800" cy="365125"/>
          </a:xfrm>
        </p:spPr>
        <p:txBody>
          <a:bodyPr/>
          <a:lstStyle/>
          <a:p>
            <a:fld id="{575B448E-564D-4AFB-A49E-45A8D5C81DB7}" type="datetime1">
              <a:rPr lang="en-US" smtClean="0"/>
              <a:t>2/19/2016</a:t>
            </a:fld>
            <a:endParaRPr lang="en-US" dirty="0"/>
          </a:p>
        </p:txBody>
      </p:sp>
      <p:sp>
        <p:nvSpPr>
          <p:cNvPr id="6" name="Slide Number Placeholder 5"/>
          <p:cNvSpPr>
            <a:spLocks noGrp="1"/>
          </p:cNvSpPr>
          <p:nvPr>
            <p:ph type="sldNum" sz="quarter" idx="12"/>
          </p:nvPr>
        </p:nvSpPr>
        <p:spPr>
          <a:xfrm>
            <a:off x="9189721" y="6379858"/>
            <a:ext cx="491490" cy="365125"/>
          </a:xfrm>
        </p:spPr>
        <p:txBody>
          <a:bodyPr/>
          <a:lstStyle/>
          <a:p>
            <a:fld id="{007C854C-1925-413A-B076-5ADC57C8FA6D}" type="slidenum">
              <a:rPr lang="en-US" smtClean="0"/>
              <a:t>29</a:t>
            </a:fld>
            <a:endParaRPr lang="en-US" dirty="0"/>
          </a:p>
        </p:txBody>
      </p:sp>
    </p:spTree>
    <p:extLst>
      <p:ext uri="{BB962C8B-B14F-4D97-AF65-F5344CB8AC3E}">
        <p14:creationId xmlns:p14="http://schemas.microsoft.com/office/powerpoint/2010/main" val="1567729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rgbClr val="00B0F0"/>
                </a:solidFill>
              </a:rPr>
              <a:t>Why Consider Self Direction?</a:t>
            </a:r>
            <a:endParaRPr lang="en-US" b="0" dirty="0">
              <a:solidFill>
                <a:srgbClr val="00B0F0"/>
              </a:solidFill>
            </a:endParaRPr>
          </a:p>
        </p:txBody>
      </p:sp>
      <p:sp>
        <p:nvSpPr>
          <p:cNvPr id="2" name="Content Placeholder 1"/>
          <p:cNvSpPr>
            <a:spLocks noGrp="1"/>
          </p:cNvSpPr>
          <p:nvPr>
            <p:ph idx="1"/>
          </p:nvPr>
        </p:nvSpPr>
        <p:spPr/>
        <p:txBody>
          <a:bodyPr>
            <a:normAutofit/>
          </a:bodyPr>
          <a:lstStyle/>
          <a:p>
            <a:r>
              <a:rPr lang="en-US" sz="2400" dirty="0" smtClean="0"/>
              <a:t>Self-Direction</a:t>
            </a:r>
            <a:r>
              <a:rPr lang="en-US" sz="2400" dirty="0"/>
              <a:t> </a:t>
            </a:r>
            <a:r>
              <a:rPr lang="en-US" sz="2400" dirty="0" smtClean="0"/>
              <a:t>allows </a:t>
            </a:r>
            <a:r>
              <a:rPr lang="en-US" sz="2400" dirty="0"/>
              <a:t>individuals to </a:t>
            </a:r>
            <a:endParaRPr lang="en-US" sz="2400" dirty="0" smtClean="0"/>
          </a:p>
          <a:p>
            <a:pPr marL="109728" indent="0">
              <a:buNone/>
            </a:pPr>
            <a:r>
              <a:rPr lang="en-US" sz="2400" dirty="0" smtClean="0"/>
              <a:t>  be </a:t>
            </a:r>
            <a:r>
              <a:rPr lang="en-US" sz="2400" dirty="0"/>
              <a:t>more </a:t>
            </a:r>
            <a:r>
              <a:rPr lang="en-US" sz="2400" dirty="0" smtClean="0"/>
              <a:t>engaged </a:t>
            </a:r>
            <a:r>
              <a:rPr lang="en-US" sz="2400" dirty="0"/>
              <a:t>in directing their </a:t>
            </a:r>
            <a:endParaRPr lang="en-US" sz="2400" dirty="0" smtClean="0"/>
          </a:p>
          <a:p>
            <a:pPr marL="109728" indent="0">
              <a:buNone/>
            </a:pPr>
            <a:r>
              <a:rPr lang="en-US" sz="2400" dirty="0"/>
              <a:t> </a:t>
            </a:r>
            <a:r>
              <a:rPr lang="en-US" sz="2400" dirty="0" smtClean="0"/>
              <a:t> own lives and </a:t>
            </a:r>
            <a:r>
              <a:rPr lang="en-US" sz="2400" dirty="0"/>
              <a:t>to use their own </a:t>
            </a:r>
            <a:r>
              <a:rPr lang="en-US" sz="2400" dirty="0" smtClean="0"/>
              <a:t>voices</a:t>
            </a:r>
            <a:r>
              <a:rPr lang="en-US" sz="2400" dirty="0"/>
              <a:t>.  </a:t>
            </a:r>
            <a:endParaRPr lang="en-US" sz="2400" dirty="0" smtClean="0"/>
          </a:p>
          <a:p>
            <a:r>
              <a:rPr lang="en-US" sz="2400" dirty="0" smtClean="0"/>
              <a:t>Self-Direction </a:t>
            </a:r>
            <a:r>
              <a:rPr lang="en-US" sz="2400" dirty="0"/>
              <a:t>requires people who </a:t>
            </a:r>
            <a:endParaRPr lang="en-US" sz="2400" dirty="0" smtClean="0"/>
          </a:p>
          <a:p>
            <a:pPr marL="109728" indent="0">
              <a:buNone/>
            </a:pPr>
            <a:r>
              <a:rPr lang="en-US" sz="2400" dirty="0"/>
              <a:t> </a:t>
            </a:r>
            <a:r>
              <a:rPr lang="en-US" sz="2400" dirty="0" smtClean="0"/>
              <a:t> provide supports </a:t>
            </a:r>
            <a:r>
              <a:rPr lang="en-US" sz="2400" dirty="0"/>
              <a:t>to listen and </a:t>
            </a:r>
            <a:endParaRPr lang="en-US" sz="2400" dirty="0" smtClean="0"/>
          </a:p>
          <a:p>
            <a:pPr marL="109728" indent="0">
              <a:buNone/>
            </a:pPr>
            <a:r>
              <a:rPr lang="en-US" sz="2400" dirty="0"/>
              <a:t> </a:t>
            </a:r>
            <a:r>
              <a:rPr lang="en-US" sz="2400" dirty="0" smtClean="0"/>
              <a:t> respect </a:t>
            </a:r>
            <a:r>
              <a:rPr lang="en-US" sz="2400" dirty="0"/>
              <a:t>the choices and decisions </a:t>
            </a:r>
            <a:endParaRPr lang="en-US" sz="2400" dirty="0" smtClean="0"/>
          </a:p>
          <a:p>
            <a:pPr marL="109728" indent="0">
              <a:buNone/>
            </a:pPr>
            <a:r>
              <a:rPr lang="en-US" sz="2400" dirty="0"/>
              <a:t> </a:t>
            </a:r>
            <a:r>
              <a:rPr lang="en-US" sz="2400" dirty="0" smtClean="0"/>
              <a:t> individuals </a:t>
            </a:r>
            <a:r>
              <a:rPr lang="en-US" sz="2400" dirty="0"/>
              <a:t>make. By self-directing </a:t>
            </a:r>
            <a:endParaRPr lang="en-US" sz="2400" dirty="0" smtClean="0"/>
          </a:p>
          <a:p>
            <a:pPr marL="109728" indent="0">
              <a:buNone/>
            </a:pPr>
            <a:r>
              <a:rPr lang="en-US" sz="2400" dirty="0"/>
              <a:t> </a:t>
            </a:r>
            <a:r>
              <a:rPr lang="en-US" sz="2400" dirty="0" smtClean="0"/>
              <a:t> their </a:t>
            </a:r>
            <a:r>
              <a:rPr lang="en-US" sz="2400" dirty="0"/>
              <a:t>supports individuals now have </a:t>
            </a:r>
            <a:r>
              <a:rPr lang="en-US" sz="2400" dirty="0" smtClean="0"/>
              <a:t> </a:t>
            </a:r>
          </a:p>
          <a:p>
            <a:pPr marL="109728" indent="0">
              <a:buNone/>
            </a:pPr>
            <a:r>
              <a:rPr lang="en-US" sz="2400" dirty="0"/>
              <a:t> </a:t>
            </a:r>
            <a:r>
              <a:rPr lang="en-US" sz="2400" dirty="0" smtClean="0"/>
              <a:t> greater </a:t>
            </a:r>
            <a:r>
              <a:rPr lang="en-US" sz="2400" dirty="0"/>
              <a:t>control and responsibility </a:t>
            </a:r>
            <a:endParaRPr lang="en-US" sz="2400" dirty="0" smtClean="0"/>
          </a:p>
          <a:p>
            <a:pPr marL="109728" indent="0">
              <a:buNone/>
            </a:pPr>
            <a:r>
              <a:rPr lang="en-US" sz="2400" dirty="0"/>
              <a:t> </a:t>
            </a:r>
            <a:r>
              <a:rPr lang="en-US" sz="2400" dirty="0" smtClean="0"/>
              <a:t> and </a:t>
            </a:r>
            <a:r>
              <a:rPr lang="en-US" sz="2400" dirty="0"/>
              <a:t>enjoy a </a:t>
            </a:r>
            <a:r>
              <a:rPr lang="en-US" sz="2400" dirty="0" smtClean="0"/>
              <a:t>greater quality of life.                              </a:t>
            </a:r>
          </a:p>
          <a:p>
            <a:pPr marL="109728" indent="0">
              <a:buNone/>
            </a:pPr>
            <a:endParaRPr lang="en-US" sz="2800" dirty="0"/>
          </a:p>
          <a:p>
            <a:endParaRPr lang="en-US" dirty="0"/>
          </a:p>
        </p:txBody>
      </p:sp>
      <p:sp>
        <p:nvSpPr>
          <p:cNvPr id="5" name="Date Placeholder 4"/>
          <p:cNvSpPr>
            <a:spLocks noGrp="1"/>
          </p:cNvSpPr>
          <p:nvPr>
            <p:ph type="dt" sz="half" idx="10"/>
          </p:nvPr>
        </p:nvSpPr>
        <p:spPr/>
        <p:txBody>
          <a:bodyPr/>
          <a:lstStyle/>
          <a:p>
            <a:fld id="{92A5D316-393D-4DCF-A278-0C33599DD4B2}"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3</a:t>
            </a:fld>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44929" y="1750143"/>
            <a:ext cx="4581832" cy="3981896"/>
          </a:xfrm>
          <a:prstGeom prst="rect">
            <a:avLst/>
          </a:prstGeom>
        </p:spPr>
      </p:pic>
    </p:spTree>
    <p:extLst>
      <p:ext uri="{BB962C8B-B14F-4D97-AF65-F5344CB8AC3E}">
        <p14:creationId xmlns:p14="http://schemas.microsoft.com/office/powerpoint/2010/main" val="5302979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solidFill>
                  <a:srgbClr val="00B0F0"/>
                </a:solidFill>
              </a:rPr>
              <a:t>Example of PDP Continued</a:t>
            </a:r>
            <a:endParaRPr lang="en-US" b="0" dirty="0">
              <a:solidFill>
                <a:srgbClr val="00B0F0"/>
              </a:solidFill>
            </a:endParaRPr>
          </a:p>
        </p:txBody>
      </p:sp>
      <p:sp>
        <p:nvSpPr>
          <p:cNvPr id="3" name="Content Placeholder 2"/>
          <p:cNvSpPr>
            <a:spLocks noGrp="1"/>
          </p:cNvSpPr>
          <p:nvPr>
            <p:ph idx="1"/>
          </p:nvPr>
        </p:nvSpPr>
        <p:spPr>
          <a:xfrm>
            <a:off x="609600" y="1600206"/>
            <a:ext cx="10972800" cy="5180065"/>
          </a:xfrm>
        </p:spPr>
        <p:txBody>
          <a:bodyPr/>
          <a:lstStyle/>
          <a:p>
            <a:pPr marL="109728" indent="0">
              <a:buNone/>
            </a:pPr>
            <a:r>
              <a:rPr lang="en-US" dirty="0"/>
              <a:t>Being able to make her own choices </a:t>
            </a:r>
            <a:r>
              <a:rPr lang="en-US" dirty="0" smtClean="0"/>
              <a:t>through </a:t>
            </a:r>
            <a:r>
              <a:rPr lang="en-US" dirty="0"/>
              <a:t>self-directed services has strengthened Lisa’s confidence and willingness to try new things.  Lisa feels her biggest accomplishment is her comfort in negotiating with her mother.  Lisa used to doubt herself, now she can talk with </a:t>
            </a:r>
            <a:endParaRPr lang="en-US" dirty="0" smtClean="0"/>
          </a:p>
          <a:p>
            <a:pPr marL="109728" indent="0">
              <a:buNone/>
            </a:pPr>
            <a:r>
              <a:rPr lang="en-US" dirty="0" smtClean="0"/>
              <a:t>her </a:t>
            </a:r>
            <a:r>
              <a:rPr lang="en-US" dirty="0"/>
              <a:t>mother about decisions </a:t>
            </a:r>
            <a:endParaRPr lang="en-US" dirty="0" smtClean="0"/>
          </a:p>
          <a:p>
            <a:pPr marL="109728" indent="0">
              <a:buNone/>
            </a:pPr>
            <a:r>
              <a:rPr lang="en-US" dirty="0" smtClean="0"/>
              <a:t>she </a:t>
            </a:r>
            <a:r>
              <a:rPr lang="en-US" dirty="0"/>
              <a:t>is making.  </a:t>
            </a:r>
          </a:p>
          <a:p>
            <a:endParaRPr lang="en-US" dirty="0"/>
          </a:p>
        </p:txBody>
      </p:sp>
      <p:sp>
        <p:nvSpPr>
          <p:cNvPr id="5" name="Date Placeholder 4"/>
          <p:cNvSpPr>
            <a:spLocks noGrp="1"/>
          </p:cNvSpPr>
          <p:nvPr>
            <p:ph type="dt" sz="half" idx="10"/>
          </p:nvPr>
        </p:nvSpPr>
        <p:spPr/>
        <p:txBody>
          <a:bodyPr/>
          <a:lstStyle/>
          <a:p>
            <a:fld id="{AD9638BE-4CB6-41F2-A0CC-0E37C7816479}"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30</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965" y="3586049"/>
            <a:ext cx="4258963" cy="3194222"/>
          </a:xfrm>
          <a:prstGeom prst="rect">
            <a:avLst/>
          </a:prstGeom>
        </p:spPr>
      </p:pic>
    </p:spTree>
    <p:extLst>
      <p:ext uri="{BB962C8B-B14F-4D97-AF65-F5344CB8AC3E}">
        <p14:creationId xmlns:p14="http://schemas.microsoft.com/office/powerpoint/2010/main" val="2122589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fld id="{A97E76A7-0611-4B9A-8C4B-C7FF45AF7419}"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31</a:t>
            </a:fld>
            <a:endParaRPr lang="en-US" dirty="0"/>
          </a:p>
        </p:txBody>
      </p:sp>
      <p:pic>
        <p:nvPicPr>
          <p:cNvPr id="6" name="Content Placeholder 5"/>
          <p:cNvPicPr>
            <a:picLocks noGrp="1"/>
          </p:cNvPicPr>
          <p:nvPr>
            <p:ph idx="1"/>
          </p:nvPr>
        </p:nvPicPr>
        <p:blipFill>
          <a:blip r:embed="rId2"/>
          <a:stretch>
            <a:fillRect/>
          </a:stretch>
        </p:blipFill>
        <p:spPr>
          <a:xfrm rot="5400000">
            <a:off x="1596808" y="-2342280"/>
            <a:ext cx="8075596" cy="12192000"/>
          </a:xfrm>
          <a:prstGeom prst="rect">
            <a:avLst/>
          </a:prstGeom>
        </p:spPr>
      </p:pic>
    </p:spTree>
    <p:extLst>
      <p:ext uri="{BB962C8B-B14F-4D97-AF65-F5344CB8AC3E}">
        <p14:creationId xmlns:p14="http://schemas.microsoft.com/office/powerpoint/2010/main" val="3352534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The Real Lives Law</a:t>
            </a:r>
            <a:endParaRPr lang="en-US" dirty="0">
              <a:solidFill>
                <a:schemeClr val="accent1"/>
              </a:solidFill>
            </a:endParaRPr>
          </a:p>
        </p:txBody>
      </p:sp>
      <p:sp>
        <p:nvSpPr>
          <p:cNvPr id="3" name="Content Placeholder 2"/>
          <p:cNvSpPr>
            <a:spLocks noGrp="1"/>
          </p:cNvSpPr>
          <p:nvPr>
            <p:ph idx="1"/>
          </p:nvPr>
        </p:nvSpPr>
        <p:spPr/>
        <p:txBody>
          <a:bodyPr>
            <a:normAutofit fontScale="70000" lnSpcReduction="20000"/>
          </a:bodyPr>
          <a:lstStyle/>
          <a:p>
            <a:pPr marL="0" lvl="1" indent="0">
              <a:buNone/>
            </a:pPr>
            <a:r>
              <a:rPr lang="en-US" sz="4200" dirty="0" smtClean="0"/>
              <a:t>A law (</a:t>
            </a:r>
            <a:r>
              <a:rPr lang="en-US" sz="4200" dirty="0"/>
              <a:t>Chapter 255 of the Acts </a:t>
            </a:r>
            <a:r>
              <a:rPr lang="en-US" sz="4200"/>
              <a:t>of </a:t>
            </a:r>
            <a:r>
              <a:rPr lang="en-US" sz="4200" smtClean="0"/>
              <a:t>2014) </a:t>
            </a:r>
            <a:r>
              <a:rPr lang="en-US" sz="4200" dirty="0" smtClean="0"/>
              <a:t>that supports </a:t>
            </a:r>
            <a:r>
              <a:rPr lang="en-US" sz="4200" dirty="0"/>
              <a:t>and strengthens </a:t>
            </a:r>
            <a:r>
              <a:rPr lang="en-US" sz="4200" dirty="0" smtClean="0"/>
              <a:t>the </a:t>
            </a:r>
            <a:r>
              <a:rPr lang="en-US" sz="4200" dirty="0"/>
              <a:t>values and </a:t>
            </a:r>
            <a:r>
              <a:rPr lang="en-US" sz="4200" dirty="0" smtClean="0"/>
              <a:t>commitments related to self-determination </a:t>
            </a:r>
            <a:r>
              <a:rPr lang="en-US" sz="4200" dirty="0"/>
              <a:t>was signed on August 6, 2014.  It is commonly referred to as the Real Lives Law</a:t>
            </a:r>
            <a:r>
              <a:rPr lang="en-US" sz="4200" dirty="0" smtClean="0"/>
              <a:t>.  </a:t>
            </a:r>
          </a:p>
          <a:p>
            <a:pPr marL="0" lvl="1" indent="0">
              <a:buNone/>
            </a:pPr>
            <a:r>
              <a:rPr lang="en-US" sz="4200" dirty="0" smtClean="0"/>
              <a:t>This </a:t>
            </a:r>
            <a:r>
              <a:rPr lang="en-US" sz="4200" dirty="0"/>
              <a:t>law has many provisions and </a:t>
            </a:r>
            <a:r>
              <a:rPr lang="en-US" sz="4200" dirty="0" smtClean="0"/>
              <a:t>requirements.  </a:t>
            </a:r>
            <a:r>
              <a:rPr lang="en-US" sz="4200" dirty="0"/>
              <a:t>One provision is the establishment of a 22 person Advisory Board to advise DDS on matters relative to self-determination. </a:t>
            </a:r>
            <a:r>
              <a:rPr lang="en-US" sz="4200" dirty="0" smtClean="0"/>
              <a:t>The </a:t>
            </a:r>
            <a:r>
              <a:rPr lang="en-US" sz="4200" dirty="0"/>
              <a:t>DDS Self-Determination Advisory Board (SDAB) began meetings in January of 2015</a:t>
            </a:r>
            <a:r>
              <a:rPr lang="en-US" sz="4200" dirty="0" smtClean="0"/>
              <a:t>.</a:t>
            </a:r>
          </a:p>
          <a:p>
            <a:pPr marL="0" indent="0">
              <a:buNone/>
            </a:pPr>
            <a:r>
              <a:rPr lang="en-US" sz="4200" dirty="0" smtClean="0"/>
              <a:t>See </a:t>
            </a:r>
            <a:r>
              <a:rPr lang="en-US" sz="4200" dirty="0"/>
              <a:t>next slide for where to access more information on the law and the work of the SDAB.</a:t>
            </a:r>
          </a:p>
          <a:p>
            <a:endParaRPr lang="en-US" dirty="0"/>
          </a:p>
        </p:txBody>
      </p:sp>
      <p:sp>
        <p:nvSpPr>
          <p:cNvPr id="4" name="Date Placeholder 3"/>
          <p:cNvSpPr>
            <a:spLocks noGrp="1"/>
          </p:cNvSpPr>
          <p:nvPr>
            <p:ph type="dt" sz="half" idx="10"/>
          </p:nvPr>
        </p:nvSpPr>
        <p:spPr/>
        <p:txBody>
          <a:bodyPr/>
          <a:lstStyle/>
          <a:p>
            <a:fld id="{A97E76A7-0611-4B9A-8C4B-C7FF45AF7419}"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32</a:t>
            </a:fld>
            <a:endParaRPr lang="en-US" dirty="0"/>
          </a:p>
        </p:txBody>
      </p:sp>
    </p:spTree>
    <p:extLst>
      <p:ext uri="{BB962C8B-B14F-4D97-AF65-F5344CB8AC3E}">
        <p14:creationId xmlns:p14="http://schemas.microsoft.com/office/powerpoint/2010/main" val="38719069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1" y="65314"/>
            <a:ext cx="10980964" cy="1143000"/>
          </a:xfrm>
        </p:spPr>
        <p:txBody>
          <a:bodyPr>
            <a:normAutofit fontScale="90000"/>
          </a:bodyPr>
          <a:lstStyle/>
          <a:p>
            <a:pPr marL="0" indent="0"/>
            <a:r>
              <a:rPr lang="en-US" dirty="0">
                <a:solidFill>
                  <a:srgbClr val="00B0F0"/>
                </a:solidFill>
              </a:rPr>
              <a:t>For More Information On Self-Determination in DDS</a:t>
            </a:r>
          </a:p>
        </p:txBody>
      </p:sp>
      <p:sp>
        <p:nvSpPr>
          <p:cNvPr id="3" name="Content Placeholder 2"/>
          <p:cNvSpPr>
            <a:spLocks noGrp="1"/>
          </p:cNvSpPr>
          <p:nvPr>
            <p:ph idx="1"/>
          </p:nvPr>
        </p:nvSpPr>
        <p:spPr>
          <a:xfrm>
            <a:off x="342900" y="1433969"/>
            <a:ext cx="10972800" cy="4525963"/>
          </a:xfrm>
        </p:spPr>
        <p:txBody>
          <a:bodyPr>
            <a:normAutofit lnSpcReduction="10000"/>
          </a:bodyPr>
          <a:lstStyle/>
          <a:p>
            <a:pPr marL="0" indent="0">
              <a:buNone/>
            </a:pPr>
            <a:r>
              <a:rPr lang="en-US" b="1" dirty="0" smtClean="0"/>
              <a:t>1) For General Information:</a:t>
            </a:r>
          </a:p>
          <a:p>
            <a:pPr marL="0" indent="0">
              <a:buNone/>
            </a:pPr>
            <a:r>
              <a:rPr lang="en-US" b="1" dirty="0" smtClean="0"/>
              <a:t>Go to mass.gov/ehhs/dds.  Look on the far left column and click on Self-Determination. </a:t>
            </a:r>
            <a:endParaRPr lang="en-US" b="1" i="1" u="sng" dirty="0" smtClean="0"/>
          </a:p>
          <a:p>
            <a:pPr marL="0" indent="0">
              <a:buNone/>
            </a:pPr>
            <a:r>
              <a:rPr lang="en-US" dirty="0" smtClean="0"/>
              <a:t>On this site you will find documents related to DDS work on </a:t>
            </a:r>
            <a:r>
              <a:rPr lang="en-US" dirty="0"/>
              <a:t>s</a:t>
            </a:r>
            <a:r>
              <a:rPr lang="en-US" dirty="0" smtClean="0"/>
              <a:t>elf-determination from the past several years as well as links to the Real Lives Law, the SDAB membership list, the Work Plan related to the law, links to provider agency information and much more.  You can also provide feedback to DDS via this website and through the feedback form for this review.</a:t>
            </a:r>
            <a:endParaRPr lang="en-US" dirty="0"/>
          </a:p>
          <a:p>
            <a:pPr marL="0" indent="0">
              <a:buNone/>
            </a:pPr>
            <a:endParaRPr lang="en-US" b="1" dirty="0"/>
          </a:p>
        </p:txBody>
      </p:sp>
      <p:sp>
        <p:nvSpPr>
          <p:cNvPr id="4" name="Date Placeholder 3"/>
          <p:cNvSpPr>
            <a:spLocks noGrp="1"/>
          </p:cNvSpPr>
          <p:nvPr>
            <p:ph type="dt" sz="half" idx="10"/>
          </p:nvPr>
        </p:nvSpPr>
        <p:spPr/>
        <p:txBody>
          <a:bodyPr/>
          <a:lstStyle/>
          <a:p>
            <a:fld id="{7D3E532E-45CC-45B5-9A29-B7E4AE9CB7D2}"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33</a:t>
            </a:fld>
            <a:endParaRPr lang="en-US" dirty="0"/>
          </a:p>
        </p:txBody>
      </p:sp>
    </p:spTree>
    <p:extLst>
      <p:ext uri="{BB962C8B-B14F-4D97-AF65-F5344CB8AC3E}">
        <p14:creationId xmlns:p14="http://schemas.microsoft.com/office/powerpoint/2010/main" val="1735092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00B0F0"/>
                </a:solidFill>
              </a:rPr>
              <a:t>For More Information On Self-Determination in DDS</a:t>
            </a:r>
            <a:endParaRPr lang="en-US" dirty="0"/>
          </a:p>
        </p:txBody>
      </p:sp>
      <p:sp>
        <p:nvSpPr>
          <p:cNvPr id="3" name="Content Placeholder 2"/>
          <p:cNvSpPr>
            <a:spLocks noGrp="1"/>
          </p:cNvSpPr>
          <p:nvPr>
            <p:ph idx="1"/>
          </p:nvPr>
        </p:nvSpPr>
        <p:spPr/>
        <p:txBody>
          <a:bodyPr/>
          <a:lstStyle/>
          <a:p>
            <a:pPr marL="0" indent="0">
              <a:buNone/>
            </a:pPr>
            <a:r>
              <a:rPr lang="en-US" dirty="0" smtClean="0"/>
              <a:t>2) To Explore Self Direction for you or your </a:t>
            </a:r>
            <a:r>
              <a:rPr lang="en-US" smtClean="0"/>
              <a:t>family member contact </a:t>
            </a:r>
            <a:r>
              <a:rPr lang="en-US" dirty="0" smtClean="0"/>
              <a:t>your Area Office Service Coordinator.  Below is a list of the Northeast Region Area Offices with addresses and phone numbers.</a:t>
            </a:r>
            <a:endParaRPr lang="en-US" dirty="0"/>
          </a:p>
        </p:txBody>
      </p:sp>
      <p:sp>
        <p:nvSpPr>
          <p:cNvPr id="4" name="Date Placeholder 3"/>
          <p:cNvSpPr>
            <a:spLocks noGrp="1"/>
          </p:cNvSpPr>
          <p:nvPr>
            <p:ph type="dt" sz="half" idx="10"/>
          </p:nvPr>
        </p:nvSpPr>
        <p:spPr/>
        <p:txBody>
          <a:bodyPr/>
          <a:lstStyle/>
          <a:p>
            <a:fld id="{A97E76A7-0611-4B9A-8C4B-C7FF45AF7419}"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34</a:t>
            </a:fld>
            <a:endParaRPr lang="en-US" dirty="0"/>
          </a:p>
        </p:txBody>
      </p:sp>
    </p:spTree>
    <p:extLst>
      <p:ext uri="{BB962C8B-B14F-4D97-AF65-F5344CB8AC3E}">
        <p14:creationId xmlns:p14="http://schemas.microsoft.com/office/powerpoint/2010/main" val="3713350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solidFill>
                  <a:schemeClr val="accent1"/>
                </a:solidFill>
              </a:rPr>
              <a:t>Models of </a:t>
            </a:r>
            <a:r>
              <a:rPr lang="en-US" sz="4800" dirty="0">
                <a:solidFill>
                  <a:schemeClr val="accent1"/>
                </a:solidFill>
              </a:rPr>
              <a:t>S</a:t>
            </a:r>
            <a:r>
              <a:rPr lang="en-US" sz="4800" dirty="0" smtClean="0">
                <a:solidFill>
                  <a:schemeClr val="accent1"/>
                </a:solidFill>
              </a:rPr>
              <a:t>ervice </a:t>
            </a:r>
            <a:r>
              <a:rPr lang="en-US" sz="4800" dirty="0">
                <a:solidFill>
                  <a:schemeClr val="accent1"/>
                </a:solidFill>
              </a:rPr>
              <a:t>D</a:t>
            </a:r>
            <a:r>
              <a:rPr lang="en-US" sz="4800" dirty="0" smtClean="0">
                <a:solidFill>
                  <a:schemeClr val="accent1"/>
                </a:solidFill>
              </a:rPr>
              <a:t>elivery</a:t>
            </a:r>
            <a:endParaRPr lang="en-US" sz="4800" dirty="0">
              <a:solidFill>
                <a:schemeClr val="accent1"/>
              </a:solidFill>
            </a:endParaRPr>
          </a:p>
        </p:txBody>
      </p:sp>
      <p:sp>
        <p:nvSpPr>
          <p:cNvPr id="3" name="Content Placeholder 2"/>
          <p:cNvSpPr>
            <a:spLocks noGrp="1"/>
          </p:cNvSpPr>
          <p:nvPr>
            <p:ph idx="1"/>
          </p:nvPr>
        </p:nvSpPr>
        <p:spPr/>
        <p:txBody>
          <a:bodyPr>
            <a:normAutofit/>
          </a:bodyPr>
          <a:lstStyle/>
          <a:p>
            <a:pPr marL="0" indent="0">
              <a:buNone/>
            </a:pPr>
            <a:r>
              <a:rPr lang="en-US" sz="4000" dirty="0" smtClean="0"/>
              <a:t>In DDS there are 3 ways services can be delivered:</a:t>
            </a:r>
          </a:p>
          <a:p>
            <a:pPr marL="0" indent="0">
              <a:buNone/>
            </a:pPr>
            <a:endParaRPr lang="en-US" sz="4000" dirty="0" smtClean="0"/>
          </a:p>
          <a:p>
            <a:pPr marL="0" indent="0">
              <a:buNone/>
            </a:pPr>
            <a:r>
              <a:rPr lang="en-US" sz="3600" dirty="0" smtClean="0"/>
              <a:t>1)The Traditional model </a:t>
            </a:r>
          </a:p>
          <a:p>
            <a:pPr marL="0" indent="0">
              <a:buNone/>
            </a:pPr>
            <a:r>
              <a:rPr lang="en-US" sz="3600" dirty="0" smtClean="0"/>
              <a:t>2) Agency With Choice (AWC)</a:t>
            </a:r>
          </a:p>
          <a:p>
            <a:pPr marL="0" indent="0">
              <a:buNone/>
            </a:pPr>
            <a:r>
              <a:rPr lang="en-US" sz="3600" dirty="0" smtClean="0"/>
              <a:t>3) Participant Directed Program (PDP)</a:t>
            </a:r>
            <a:endParaRPr lang="en-US" sz="3600" dirty="0"/>
          </a:p>
        </p:txBody>
      </p:sp>
      <p:sp>
        <p:nvSpPr>
          <p:cNvPr id="4" name="Date Placeholder 3"/>
          <p:cNvSpPr>
            <a:spLocks noGrp="1"/>
          </p:cNvSpPr>
          <p:nvPr>
            <p:ph type="dt" sz="half" idx="10"/>
          </p:nvPr>
        </p:nvSpPr>
        <p:spPr/>
        <p:txBody>
          <a:bodyPr/>
          <a:lstStyle/>
          <a:p>
            <a:fld id="{A97E76A7-0611-4B9A-8C4B-C7FF45AF7419}"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4</a:t>
            </a:fld>
            <a:endParaRPr lang="en-US" dirty="0"/>
          </a:p>
        </p:txBody>
      </p:sp>
    </p:spTree>
    <p:extLst>
      <p:ext uri="{BB962C8B-B14F-4D97-AF65-F5344CB8AC3E}">
        <p14:creationId xmlns:p14="http://schemas.microsoft.com/office/powerpoint/2010/main" val="4082975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B0F0"/>
                </a:solidFill>
              </a:rPr>
              <a:t>What Is The Traditional Model of Service Delivery?</a:t>
            </a:r>
            <a:endParaRPr lang="en-US" dirty="0">
              <a:solidFill>
                <a:srgbClr val="00B0F0"/>
              </a:solidFill>
            </a:endParaRPr>
          </a:p>
        </p:txBody>
      </p:sp>
      <p:sp>
        <p:nvSpPr>
          <p:cNvPr id="3" name="Content Placeholder 2"/>
          <p:cNvSpPr>
            <a:spLocks noGrp="1"/>
          </p:cNvSpPr>
          <p:nvPr>
            <p:ph idx="1"/>
          </p:nvPr>
        </p:nvSpPr>
        <p:spPr>
          <a:xfrm>
            <a:off x="609600" y="1481331"/>
            <a:ext cx="6984376" cy="4664096"/>
          </a:xfrm>
        </p:spPr>
        <p:txBody>
          <a:bodyPr>
            <a:noAutofit/>
          </a:bodyPr>
          <a:lstStyle/>
          <a:p>
            <a:pPr marL="0" indent="0">
              <a:buNone/>
            </a:pPr>
            <a:r>
              <a:rPr lang="en-US" sz="2250" dirty="0" smtClean="0"/>
              <a:t>The Traditional </a:t>
            </a:r>
            <a:r>
              <a:rPr lang="en-US" sz="2250" dirty="0"/>
              <a:t>M</a:t>
            </a:r>
            <a:r>
              <a:rPr lang="en-US" sz="2250" dirty="0" smtClean="0"/>
              <a:t>odel </a:t>
            </a:r>
            <a:r>
              <a:rPr lang="en-US" sz="2250" dirty="0"/>
              <a:t>of community supports began with the closing of large state institutions and has been available to individuals/families for almost </a:t>
            </a:r>
            <a:r>
              <a:rPr lang="en-US" sz="2250" dirty="0" smtClean="0"/>
              <a:t>a half </a:t>
            </a:r>
            <a:r>
              <a:rPr lang="en-US" sz="2250" dirty="0"/>
              <a:t>a century.  It is the most commonly used model in Massachusetts</a:t>
            </a:r>
            <a:r>
              <a:rPr lang="en-US" sz="2250" dirty="0" smtClean="0"/>
              <a:t>. </a:t>
            </a:r>
          </a:p>
          <a:p>
            <a:pPr marL="0" indent="0">
              <a:buNone/>
            </a:pPr>
            <a:r>
              <a:rPr lang="en-US" sz="2250" dirty="0" smtClean="0"/>
              <a:t> </a:t>
            </a:r>
          </a:p>
          <a:p>
            <a:pPr marL="0" indent="0">
              <a:buNone/>
            </a:pPr>
            <a:r>
              <a:rPr lang="en-US" sz="2250" dirty="0" smtClean="0"/>
              <a:t>In this model, the provider agency</a:t>
            </a:r>
            <a:r>
              <a:rPr lang="en-US" sz="2250" dirty="0" smtClean="0">
                <a:solidFill>
                  <a:srgbClr val="0070C0"/>
                </a:solidFill>
              </a:rPr>
              <a:t> </a:t>
            </a:r>
            <a:r>
              <a:rPr lang="en-US" sz="2250" dirty="0" smtClean="0"/>
              <a:t>(pre-qualified and licensed agencies) contracts directly with DDS </a:t>
            </a:r>
            <a:r>
              <a:rPr lang="en-US" sz="2250" dirty="0"/>
              <a:t>to deliver a </a:t>
            </a:r>
            <a:r>
              <a:rPr lang="en-US" sz="2250" dirty="0" smtClean="0"/>
              <a:t>specific range </a:t>
            </a:r>
            <a:r>
              <a:rPr lang="en-US" sz="2250" dirty="0"/>
              <a:t>of </a:t>
            </a:r>
            <a:r>
              <a:rPr lang="en-US" sz="2250" dirty="0" smtClean="0"/>
              <a:t>supports (e.g.  shared living, group homes, employment and day programs) to the individual.  The agency has full authority and responsibility for all hiring, training, supervising and paying employees and for providing all other needed goods and services to the individuals in their programs . </a:t>
            </a:r>
            <a:endParaRPr lang="en-US" sz="2250" dirty="0"/>
          </a:p>
        </p:txBody>
      </p:sp>
      <p:sp>
        <p:nvSpPr>
          <p:cNvPr id="7" name="Date Placeholder 6"/>
          <p:cNvSpPr>
            <a:spLocks noGrp="1"/>
          </p:cNvSpPr>
          <p:nvPr>
            <p:ph type="dt" sz="half" idx="10"/>
          </p:nvPr>
        </p:nvSpPr>
        <p:spPr/>
        <p:txBody>
          <a:bodyPr/>
          <a:lstStyle/>
          <a:p>
            <a:fld id="{118E8C88-F004-4606-B847-5996B64341CC}" type="datetime1">
              <a:rPr lang="en-US" smtClean="0"/>
              <a:t>2/19/2016</a:t>
            </a:fld>
            <a:endParaRPr lang="en-US" dirty="0"/>
          </a:p>
        </p:txBody>
      </p:sp>
      <p:sp>
        <p:nvSpPr>
          <p:cNvPr id="8" name="Slide Number Placeholder 7"/>
          <p:cNvSpPr>
            <a:spLocks noGrp="1"/>
          </p:cNvSpPr>
          <p:nvPr>
            <p:ph type="sldNum" sz="quarter" idx="12"/>
          </p:nvPr>
        </p:nvSpPr>
        <p:spPr/>
        <p:txBody>
          <a:bodyPr/>
          <a:lstStyle/>
          <a:p>
            <a:fld id="{007C854C-1925-413A-B076-5ADC57C8FA6D}" type="slidenum">
              <a:rPr lang="en-US" smtClean="0"/>
              <a:t>5</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3977" y="4109474"/>
            <a:ext cx="4283676" cy="62849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2285" y="5074824"/>
            <a:ext cx="3147060" cy="92964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62284" y="1404731"/>
            <a:ext cx="3076832" cy="2307624"/>
          </a:xfrm>
          <a:prstGeom prst="rect">
            <a:avLst/>
          </a:prstGeom>
        </p:spPr>
      </p:pic>
    </p:spTree>
    <p:extLst>
      <p:ext uri="{BB962C8B-B14F-4D97-AF65-F5344CB8AC3E}">
        <p14:creationId xmlns:p14="http://schemas.microsoft.com/office/powerpoint/2010/main" val="2431693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smtClean="0">
                <a:solidFill>
                  <a:srgbClr val="00B0F0"/>
                </a:solidFill>
              </a:rPr>
              <a:t>What Is The Traditional Model Of Service Delivery? - Continued</a:t>
            </a:r>
            <a:endParaRPr lang="en-US" b="0" dirty="0">
              <a:solidFill>
                <a:srgbClr val="00B0F0"/>
              </a:solidFill>
            </a:endParaRPr>
          </a:p>
        </p:txBody>
      </p:sp>
      <p:sp>
        <p:nvSpPr>
          <p:cNvPr id="3" name="Content Placeholder 2"/>
          <p:cNvSpPr>
            <a:spLocks noGrp="1"/>
          </p:cNvSpPr>
          <p:nvPr>
            <p:ph idx="1"/>
          </p:nvPr>
        </p:nvSpPr>
        <p:spPr/>
        <p:txBody>
          <a:bodyPr>
            <a:normAutofit lnSpcReduction="10000"/>
          </a:bodyPr>
          <a:lstStyle/>
          <a:p>
            <a:pPr marL="109728" indent="0">
              <a:buNone/>
            </a:pPr>
            <a:endParaRPr lang="en-US" dirty="0" smtClean="0"/>
          </a:p>
          <a:p>
            <a:pPr marL="109728" indent="0">
              <a:buNone/>
            </a:pPr>
            <a:r>
              <a:rPr lang="en-US" dirty="0" smtClean="0"/>
              <a:t>The </a:t>
            </a:r>
            <a:r>
              <a:rPr lang="en-US" dirty="0"/>
              <a:t>individuals, their families and service teams develop Individual Service </a:t>
            </a:r>
            <a:r>
              <a:rPr lang="en-US" dirty="0" smtClean="0"/>
              <a:t>Plans (ISP) </a:t>
            </a:r>
            <a:r>
              <a:rPr lang="en-US" dirty="0"/>
              <a:t>and provide input </a:t>
            </a:r>
            <a:r>
              <a:rPr lang="en-US" dirty="0" smtClean="0"/>
              <a:t>on some </a:t>
            </a:r>
            <a:r>
              <a:rPr lang="en-US" dirty="0"/>
              <a:t>other day to day decisions (e.g. activities in and out of home, meal choices and the time of meals, bedtime, furnishings etc</a:t>
            </a:r>
            <a:r>
              <a:rPr lang="en-US" dirty="0" smtClean="0"/>
              <a:t>.).  </a:t>
            </a:r>
          </a:p>
          <a:p>
            <a:pPr marL="109728" indent="0">
              <a:buNone/>
            </a:pPr>
            <a:r>
              <a:rPr lang="en-US" dirty="0"/>
              <a:t>T</a:t>
            </a:r>
            <a:r>
              <a:rPr lang="en-US" dirty="0" smtClean="0"/>
              <a:t>he provider agency has the </a:t>
            </a:r>
            <a:r>
              <a:rPr lang="en-US" dirty="0"/>
              <a:t>responsibility for managing all aspects of the budget so that the services in the contract and ISP are provided according to applicable federal and state laws, DDS and other state regulations, as well as other DDS requirements. </a:t>
            </a:r>
          </a:p>
          <a:p>
            <a:endParaRPr lang="en-US" dirty="0"/>
          </a:p>
        </p:txBody>
      </p:sp>
      <p:sp>
        <p:nvSpPr>
          <p:cNvPr id="4" name="Date Placeholder 3"/>
          <p:cNvSpPr>
            <a:spLocks noGrp="1"/>
          </p:cNvSpPr>
          <p:nvPr>
            <p:ph type="dt" sz="half" idx="10"/>
          </p:nvPr>
        </p:nvSpPr>
        <p:spPr/>
        <p:txBody>
          <a:bodyPr/>
          <a:lstStyle/>
          <a:p>
            <a:fld id="{F7E40761-F600-45FA-8A9C-EF977CFE7363}"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6</a:t>
            </a:fld>
            <a:endParaRPr lang="en-US" dirty="0"/>
          </a:p>
        </p:txBody>
      </p:sp>
    </p:spTree>
    <p:extLst>
      <p:ext uri="{BB962C8B-B14F-4D97-AF65-F5344CB8AC3E}">
        <p14:creationId xmlns:p14="http://schemas.microsoft.com/office/powerpoint/2010/main" val="3327398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00B0F0"/>
                </a:solidFill>
              </a:rPr>
              <a:t>What Is The Traditional Model Of Service Delivery? - Continued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the traditional model, the individual or family can choose the provider agency and the particular location (from those that are available) where they receive their services, however they can not choose the staff; while they may have input, they can not choose all activities, schedules and changes; and they do not control the funds that pay for the services they receive.</a:t>
            </a:r>
          </a:p>
          <a:p>
            <a:r>
              <a:rPr lang="en-US" dirty="0"/>
              <a:t>T</a:t>
            </a:r>
            <a:r>
              <a:rPr lang="en-US" dirty="0" smtClean="0"/>
              <a:t>he provider agency has full authority and responsibility over all aspect of the services (as directed in the ISP) the person receives and the other goods (groceries, furniture, leisure activity supplies….) and supports (banking, paying bills, assuring regulations are followed…..) that accompany the ISP services.</a:t>
            </a:r>
            <a:endParaRPr lang="en-US" dirty="0"/>
          </a:p>
        </p:txBody>
      </p:sp>
      <p:sp>
        <p:nvSpPr>
          <p:cNvPr id="4" name="Date Placeholder 3"/>
          <p:cNvSpPr>
            <a:spLocks noGrp="1"/>
          </p:cNvSpPr>
          <p:nvPr>
            <p:ph type="dt" sz="half" idx="10"/>
          </p:nvPr>
        </p:nvSpPr>
        <p:spPr/>
        <p:txBody>
          <a:bodyPr/>
          <a:lstStyle/>
          <a:p>
            <a:fld id="{A97E76A7-0611-4B9A-8C4B-C7FF45AF7419}"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7</a:t>
            </a:fld>
            <a:endParaRPr lang="en-US" dirty="0"/>
          </a:p>
        </p:txBody>
      </p:sp>
    </p:spTree>
    <p:extLst>
      <p:ext uri="{BB962C8B-B14F-4D97-AF65-F5344CB8AC3E}">
        <p14:creationId xmlns:p14="http://schemas.microsoft.com/office/powerpoint/2010/main" val="2324957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rPr>
              <a:t>Examples </a:t>
            </a:r>
            <a:r>
              <a:rPr lang="en-US" b="0" dirty="0" smtClean="0">
                <a:solidFill>
                  <a:srgbClr val="00B0F0"/>
                </a:solidFill>
              </a:rPr>
              <a:t>Of </a:t>
            </a:r>
            <a:r>
              <a:rPr lang="en-US" dirty="0" smtClean="0">
                <a:solidFill>
                  <a:srgbClr val="00B0F0"/>
                </a:solidFill>
              </a:rPr>
              <a:t>Traditional Models</a:t>
            </a:r>
            <a:endParaRPr lang="en-US" dirty="0">
              <a:solidFill>
                <a:srgbClr val="00B0F0"/>
              </a:solidFill>
            </a:endParaRPr>
          </a:p>
        </p:txBody>
      </p:sp>
      <p:sp>
        <p:nvSpPr>
          <p:cNvPr id="3" name="Content Placeholder 2"/>
          <p:cNvSpPr>
            <a:spLocks noGrp="1"/>
          </p:cNvSpPr>
          <p:nvPr>
            <p:ph idx="1"/>
          </p:nvPr>
        </p:nvSpPr>
        <p:spPr/>
        <p:txBody>
          <a:bodyPr>
            <a:normAutofit/>
          </a:bodyPr>
          <a:lstStyle/>
          <a:p>
            <a:endParaRPr lang="en-US" dirty="0" smtClean="0"/>
          </a:p>
          <a:p>
            <a:r>
              <a:rPr lang="en-US" dirty="0"/>
              <a:t> </a:t>
            </a:r>
            <a:r>
              <a:rPr lang="en-US" dirty="0" smtClean="0"/>
              <a:t>Group living in provider or state operated homes</a:t>
            </a:r>
          </a:p>
          <a:p>
            <a:r>
              <a:rPr lang="en-US" dirty="0" smtClean="0"/>
              <a:t> Day programs such as group employment support programs,       Adult Day Health, group volunteer activity programs</a:t>
            </a:r>
          </a:p>
          <a:p>
            <a:r>
              <a:rPr lang="en-US" dirty="0" smtClean="0"/>
              <a:t>Contracted transportation to and from day activities</a:t>
            </a:r>
          </a:p>
          <a:p>
            <a:r>
              <a:rPr lang="en-US" dirty="0" smtClean="0"/>
              <a:t>Individual supports and shared living through a traditional contract with the provider agency and DDS</a:t>
            </a:r>
          </a:p>
          <a:p>
            <a:pPr marL="0" indent="0">
              <a:buNone/>
            </a:pPr>
            <a:endParaRPr lang="en-US" sz="2000" dirty="0" smtClean="0"/>
          </a:p>
          <a:p>
            <a:endParaRPr lang="en-US" dirty="0" smtClean="0"/>
          </a:p>
          <a:p>
            <a:endParaRPr lang="en-US" dirty="0" smtClean="0"/>
          </a:p>
        </p:txBody>
      </p:sp>
      <p:sp>
        <p:nvSpPr>
          <p:cNvPr id="4" name="Date Placeholder 3"/>
          <p:cNvSpPr>
            <a:spLocks noGrp="1"/>
          </p:cNvSpPr>
          <p:nvPr>
            <p:ph type="dt" sz="half" idx="10"/>
          </p:nvPr>
        </p:nvSpPr>
        <p:spPr/>
        <p:txBody>
          <a:bodyPr/>
          <a:lstStyle/>
          <a:p>
            <a:fld id="{C5101442-4113-4138-89D8-2DFAA40D29F7}" type="datetime1">
              <a:rPr lang="en-US" smtClean="0"/>
              <a:t>2/19/2016</a:t>
            </a:fld>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8</a:t>
            </a:fld>
            <a:endParaRPr lang="en-US" dirty="0"/>
          </a:p>
        </p:txBody>
      </p:sp>
    </p:spTree>
    <p:extLst>
      <p:ext uri="{BB962C8B-B14F-4D97-AF65-F5344CB8AC3E}">
        <p14:creationId xmlns:p14="http://schemas.microsoft.com/office/powerpoint/2010/main" val="2494688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accent1"/>
                </a:solidFill>
              </a:rPr>
              <a:t>Other DDS Models Offer Self-Determination</a:t>
            </a:r>
            <a:endParaRPr lang="en-US" dirty="0">
              <a:solidFill>
                <a:schemeClr val="accent1"/>
              </a:solidFill>
            </a:endParaRPr>
          </a:p>
        </p:txBody>
      </p:sp>
      <p:sp>
        <p:nvSpPr>
          <p:cNvPr id="3" name="Content Placeholder 2"/>
          <p:cNvSpPr>
            <a:spLocks noGrp="1"/>
          </p:cNvSpPr>
          <p:nvPr>
            <p:ph sz="half" idx="1"/>
          </p:nvPr>
        </p:nvSpPr>
        <p:spPr>
          <a:xfrm>
            <a:off x="699082" y="1624017"/>
            <a:ext cx="10512338" cy="4525963"/>
          </a:xfrm>
        </p:spPr>
        <p:txBody>
          <a:bodyPr/>
          <a:lstStyle/>
          <a:p>
            <a:pPr marL="0" indent="0">
              <a:buNone/>
            </a:pPr>
            <a:r>
              <a:rPr lang="en-US" dirty="0" smtClean="0"/>
              <a:t>The other 2 models</a:t>
            </a:r>
            <a:r>
              <a:rPr lang="en-US" dirty="0"/>
              <a:t> </a:t>
            </a:r>
            <a:r>
              <a:rPr lang="en-US" dirty="0" smtClean="0"/>
              <a:t>or </a:t>
            </a:r>
            <a:r>
              <a:rPr lang="en-US" dirty="0"/>
              <a:t>ways people can choose to receive their services</a:t>
            </a:r>
            <a:r>
              <a:rPr lang="en-US" dirty="0" smtClean="0"/>
              <a:t> are based in the concept of Self-Determination. First it is helpful to understand the terms Self-Determination and Self-Direction.</a:t>
            </a:r>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
        <p:nvSpPr>
          <p:cNvPr id="4" name="Content Placeholder 3"/>
          <p:cNvSpPr>
            <a:spLocks noGrp="1"/>
          </p:cNvSpPr>
          <p:nvPr>
            <p:ph sz="half" idx="2"/>
          </p:nvPr>
        </p:nvSpPr>
        <p:spPr>
          <a:xfrm>
            <a:off x="12919046" y="1600206"/>
            <a:ext cx="2524154" cy="4525963"/>
          </a:xfrm>
        </p:spPr>
        <p:txBody>
          <a:bodyPr/>
          <a:lstStyle/>
          <a:p>
            <a:endParaRPr lang="en-US" dirty="0"/>
          </a:p>
        </p:txBody>
      </p:sp>
      <p:sp>
        <p:nvSpPr>
          <p:cNvPr id="5" name="Date Placeholder 4"/>
          <p:cNvSpPr>
            <a:spLocks noGrp="1"/>
          </p:cNvSpPr>
          <p:nvPr>
            <p:ph type="dt" sz="half" idx="10"/>
          </p:nvPr>
        </p:nvSpPr>
        <p:spPr/>
        <p:txBody>
          <a:bodyPr/>
          <a:lstStyle/>
          <a:p>
            <a:fld id="{CAF767B4-8A5E-4024-93CB-23F65C6F35EC}" type="datetime1">
              <a:rPr lang="en-US" smtClean="0"/>
              <a:t>2/19/2016</a:t>
            </a:fld>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9</a:t>
            </a:fld>
            <a:endParaRPr lang="en-US" dirty="0"/>
          </a:p>
        </p:txBody>
      </p:sp>
      <p:sp>
        <p:nvSpPr>
          <p:cNvPr id="8" name="Rectangle 7"/>
          <p:cNvSpPr/>
          <p:nvPr/>
        </p:nvSpPr>
        <p:spPr>
          <a:xfrm>
            <a:off x="763398" y="3338819"/>
            <a:ext cx="10050011" cy="2554545"/>
          </a:xfrm>
          <a:prstGeom prst="rect">
            <a:avLst/>
          </a:prstGeom>
        </p:spPr>
        <p:txBody>
          <a:bodyPr wrap="square">
            <a:spAutoFit/>
          </a:bodyPr>
          <a:lstStyle/>
          <a:p>
            <a:r>
              <a:rPr lang="en-US" sz="2000" b="1" dirty="0" smtClean="0"/>
              <a:t>Self-Determination</a:t>
            </a:r>
            <a:r>
              <a:rPr lang="en-US" sz="2000" dirty="0" smtClean="0"/>
              <a:t> is the concept of having control in one’s life to make choices based on preferences, beliefs and abilities to influence one’s future.  </a:t>
            </a:r>
          </a:p>
          <a:p>
            <a:endParaRPr lang="en-US" sz="2000" dirty="0" smtClean="0"/>
          </a:p>
          <a:p>
            <a:endParaRPr lang="en-US" sz="2000" i="1" dirty="0" smtClean="0">
              <a:solidFill>
                <a:srgbClr val="FF0000"/>
              </a:solidFill>
            </a:endParaRPr>
          </a:p>
          <a:p>
            <a:r>
              <a:rPr lang="en-US" sz="2000" b="1" dirty="0" smtClean="0"/>
              <a:t>Self-Direction</a:t>
            </a:r>
            <a:r>
              <a:rPr lang="en-US" sz="2000" dirty="0" smtClean="0"/>
              <a:t> is a process through which individuals determine the course</a:t>
            </a:r>
            <a:r>
              <a:rPr lang="en-US" sz="2000" dirty="0" smtClean="0">
                <a:solidFill>
                  <a:srgbClr val="0070C0"/>
                </a:solidFill>
              </a:rPr>
              <a:t> </a:t>
            </a:r>
            <a:r>
              <a:rPr lang="en-US" sz="2000" dirty="0" smtClean="0"/>
              <a:t>of their lives by designing and directing their own services.  In DDS the two service delivery options that offer different levels of self-direction are the Agency With Choice and Participant Directed Program models.</a:t>
            </a:r>
            <a:endParaRPr lang="en-US" sz="2000" dirty="0"/>
          </a:p>
        </p:txBody>
      </p:sp>
    </p:spTree>
    <p:extLst>
      <p:ext uri="{BB962C8B-B14F-4D97-AF65-F5344CB8AC3E}">
        <p14:creationId xmlns:p14="http://schemas.microsoft.com/office/powerpoint/2010/main" val="38657984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5573</TotalTime>
  <Words>2720</Words>
  <Application>Microsoft Office PowerPoint</Application>
  <PresentationFormat>Custom</PresentationFormat>
  <Paragraphs>268</Paragraphs>
  <Slides>34</Slides>
  <Notes>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   Department of Developmental Services  Northeast Region Family Forum Self-Determination and DDS Service Models   </vt:lpstr>
      <vt:lpstr>INTRODUCTION</vt:lpstr>
      <vt:lpstr>Why Consider Self Direction?</vt:lpstr>
      <vt:lpstr>Models of Service Delivery</vt:lpstr>
      <vt:lpstr>What Is The Traditional Model of Service Delivery?</vt:lpstr>
      <vt:lpstr>What Is The Traditional Model Of Service Delivery? - Continued</vt:lpstr>
      <vt:lpstr>What Is The Traditional Model Of Service Delivery? - Continued</vt:lpstr>
      <vt:lpstr>Examples Of Traditional Models</vt:lpstr>
      <vt:lpstr>Other DDS Models Offer Self-Determination</vt:lpstr>
      <vt:lpstr>Principles of Self-Determination* </vt:lpstr>
      <vt:lpstr>How Can Individuals Achieve Self-Determination?</vt:lpstr>
      <vt:lpstr>      What Is Agency With Choice?</vt:lpstr>
      <vt:lpstr>What Is Agency With Choice? - Continued</vt:lpstr>
      <vt:lpstr>What Is Agency With Choice? - Continued</vt:lpstr>
      <vt:lpstr>What Is Agency With Choice? - Continued</vt:lpstr>
      <vt:lpstr>PowerPoint Presentation</vt:lpstr>
      <vt:lpstr>Who Can Choose the AWC Model?</vt:lpstr>
      <vt:lpstr>Example of Agency with Choice</vt:lpstr>
      <vt:lpstr>Example Of Agency With Choice - Continued</vt:lpstr>
      <vt:lpstr>Example Of Agency With Choice - Continued </vt:lpstr>
      <vt:lpstr>Example Of Agency With Choice - Continued</vt:lpstr>
      <vt:lpstr>What Is The Participant Directed Program Model?  </vt:lpstr>
      <vt:lpstr>Participant Directed Program - Continued </vt:lpstr>
      <vt:lpstr>Participant Directed Program - Continued</vt:lpstr>
      <vt:lpstr>Participant Directed Program - Continued</vt:lpstr>
      <vt:lpstr>PowerPoint Presentation</vt:lpstr>
      <vt:lpstr>Who Can Enroll in the Participant Directed Program?</vt:lpstr>
      <vt:lpstr>Example of Participant Directed Program</vt:lpstr>
      <vt:lpstr>Example Of PDP - Continued</vt:lpstr>
      <vt:lpstr>Example of PDP Continued</vt:lpstr>
      <vt:lpstr>PowerPoint Presentation</vt:lpstr>
      <vt:lpstr>The Real Lives Law</vt:lpstr>
      <vt:lpstr>For More Information On Self-Determination in DDS</vt:lpstr>
      <vt:lpstr>For More Information On Self-Determination in DDS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 LIVES OVERVIEW</dc:title>
  <dc:creator>Teresa OHare</dc:creator>
  <cp:lastModifiedBy> </cp:lastModifiedBy>
  <cp:revision>385</cp:revision>
  <cp:lastPrinted>2016-01-26T17:43:48Z</cp:lastPrinted>
  <dcterms:created xsi:type="dcterms:W3CDTF">2015-03-13T14:14:52Z</dcterms:created>
  <dcterms:modified xsi:type="dcterms:W3CDTF">2016-02-19T21:24:47Z</dcterms:modified>
</cp:coreProperties>
</file>