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59" r:id="rId3"/>
    <p:sldId id="261" r:id="rId4"/>
    <p:sldId id="263" r:id="rId5"/>
    <p:sldId id="265" r:id="rId6"/>
    <p:sldId id="267" r:id="rId7"/>
    <p:sldId id="269" r:id="rId8"/>
    <p:sldId id="273" r:id="rId9"/>
    <p:sldId id="275" r:id="rId10"/>
    <p:sldId id="277" r:id="rId11"/>
    <p:sldId id="279" r:id="rId12"/>
    <p:sldId id="281" r:id="rId13"/>
    <p:sldId id="283" r:id="rId14"/>
    <p:sldId id="285" r:id="rId15"/>
    <p:sldId id="287" r:id="rId16"/>
    <p:sldId id="289" r:id="rId17"/>
    <p:sldId id="291" r:id="rId18"/>
    <p:sldId id="293" r:id="rId19"/>
    <p:sldId id="295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23B2B9-ADE9-47B9-906D-FF5320872D21}" type="datetimeFigureOut">
              <a:rPr lang="en-US" smtClean="0"/>
              <a:t>3/17/2015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677BA9-7F9C-42AD-B359-F9C76A9D19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62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From</a:t>
            </a:r>
            <a:r>
              <a:rPr lang="en-US" baseline="0" dirty="0" smtClean="0"/>
              <a:t> Primary Palette, good for any MBHP presentation. Choose one style for each presentation.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482105-5285-4BF0-A547-450B2534645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8002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From</a:t>
            </a:r>
            <a:r>
              <a:rPr lang="en-US" baseline="0" dirty="0" smtClean="0"/>
              <a:t> Primary Palette, good for any MBHP presentation. Choose one style for each presentation.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482105-5285-4BF0-A547-450B2534645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8002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From</a:t>
            </a:r>
            <a:r>
              <a:rPr lang="en-US" baseline="0" dirty="0" smtClean="0"/>
              <a:t> Primary Palette, good for any MBHP presentation. Choose one style for each presentation.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482105-5285-4BF0-A547-450B2534645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8002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From</a:t>
            </a:r>
            <a:r>
              <a:rPr lang="en-US" baseline="0" dirty="0" smtClean="0"/>
              <a:t> Primary Palette, good for any MBHP presentation. Choose one style for each presentation.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482105-5285-4BF0-A547-450B2534645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8002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From</a:t>
            </a:r>
            <a:r>
              <a:rPr lang="en-US" baseline="0" dirty="0" smtClean="0"/>
              <a:t> Primary Palette, good for any MBHP presentation. Choose one style for each presentation.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482105-5285-4BF0-A547-450B2534645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8002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From</a:t>
            </a:r>
            <a:r>
              <a:rPr lang="en-US" baseline="0" dirty="0" smtClean="0"/>
              <a:t> Primary Palette, good for any MBHP presentation. Choose one style for each presentation.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482105-5285-4BF0-A547-450B2534645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8002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From</a:t>
            </a:r>
            <a:r>
              <a:rPr lang="en-US" baseline="0" dirty="0" smtClean="0"/>
              <a:t> Primary Palette, good for any MBHP presentation. Choose one style for each presentation.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482105-5285-4BF0-A547-450B2534645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8002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From</a:t>
            </a:r>
            <a:r>
              <a:rPr lang="en-US" baseline="0" dirty="0" smtClean="0"/>
              <a:t> Primary Palette, good for any MBHP presentation. Choose one style for each presentation.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482105-5285-4BF0-A547-450B2534645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8002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From</a:t>
            </a:r>
            <a:r>
              <a:rPr lang="en-US" baseline="0" dirty="0" smtClean="0"/>
              <a:t> Primary Palette, good for any MBHP presentation. Choose one style for each presentation.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482105-5285-4BF0-A547-450B2534645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8002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From</a:t>
            </a:r>
            <a:r>
              <a:rPr lang="en-US" baseline="0" dirty="0" smtClean="0"/>
              <a:t> Primary Palette, good for any MBHP presentation. Choose one style for each presentation.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482105-5285-4BF0-A547-450B2534645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8002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From</a:t>
            </a:r>
            <a:r>
              <a:rPr lang="en-US" baseline="0" dirty="0" smtClean="0"/>
              <a:t> Primary Palette, good for any MBHP presentation. Choose one style for each presentation.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482105-5285-4BF0-A547-450B2534645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8002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From</a:t>
            </a:r>
            <a:r>
              <a:rPr lang="en-US" baseline="0" dirty="0" smtClean="0"/>
              <a:t> Primary Palette, good for any MBHP presentation. Choose one style for each presentation.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482105-5285-4BF0-A547-450B2534645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8002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From</a:t>
            </a:r>
            <a:r>
              <a:rPr lang="en-US" baseline="0" dirty="0" smtClean="0"/>
              <a:t> Primary Palette, good for any MBHP presentation. Choose one style for each presentation.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482105-5285-4BF0-A547-450B2534645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8002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From</a:t>
            </a:r>
            <a:r>
              <a:rPr lang="en-US" baseline="0" dirty="0" smtClean="0"/>
              <a:t> Primary Palette, good for any MBHP presentation. Choose one style for each presentation.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482105-5285-4BF0-A547-450B2534645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8002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From</a:t>
            </a:r>
            <a:r>
              <a:rPr lang="en-US" baseline="0" dirty="0" smtClean="0"/>
              <a:t> Primary Palette, good for any MBHP presentation. Choose one style for each presentation.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482105-5285-4BF0-A547-450B2534645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8002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From</a:t>
            </a:r>
            <a:r>
              <a:rPr lang="en-US" baseline="0" dirty="0" smtClean="0"/>
              <a:t> Primary Palette, good for any MBHP presentation. Choose one style for each presentation.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482105-5285-4BF0-A547-450B2534645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8002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From</a:t>
            </a:r>
            <a:r>
              <a:rPr lang="en-US" baseline="0" dirty="0" smtClean="0"/>
              <a:t> Primary Palette, good for any MBHP presentation. Choose one style for each presentation.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482105-5285-4BF0-A547-450B2534645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8002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From</a:t>
            </a:r>
            <a:r>
              <a:rPr lang="en-US" baseline="0" dirty="0" smtClean="0"/>
              <a:t> Primary Palette, good for any MBHP presentation. Choose one style for each presentation.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482105-5285-4BF0-A547-450B2534645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800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47573-CA96-456F-9FE4-FBE56BC06D1B}" type="datetimeFigureOut">
              <a:rPr lang="en-US" smtClean="0"/>
              <a:t>3/17/2015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28440-0E62-4653-B55E-60215C9703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415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47573-CA96-456F-9FE4-FBE56BC06D1B}" type="datetimeFigureOut">
              <a:rPr lang="en-US" smtClean="0"/>
              <a:t>3/17/2015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28440-0E62-4653-B55E-60215C9703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79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47573-CA96-456F-9FE4-FBE56BC06D1B}" type="datetimeFigureOut">
              <a:rPr lang="en-US" smtClean="0"/>
              <a:t>3/17/2015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28440-0E62-4653-B55E-60215C9703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612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47573-CA96-456F-9FE4-FBE56BC06D1B}" type="datetimeFigureOut">
              <a:rPr lang="en-US" smtClean="0"/>
              <a:t>3/17/2015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28440-0E62-4653-B55E-60215C9703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640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47573-CA96-456F-9FE4-FBE56BC06D1B}" type="datetimeFigureOut">
              <a:rPr lang="en-US" smtClean="0"/>
              <a:t>3/17/2015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28440-0E62-4653-B55E-60215C9703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281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47573-CA96-456F-9FE4-FBE56BC06D1B}" type="datetimeFigureOut">
              <a:rPr lang="en-US" smtClean="0"/>
              <a:t>3/17/2015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28440-0E62-4653-B55E-60215C9703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20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47573-CA96-456F-9FE4-FBE56BC06D1B}" type="datetimeFigureOut">
              <a:rPr lang="en-US" smtClean="0"/>
              <a:t>3/17/2015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28440-0E62-4653-B55E-60215C9703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147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47573-CA96-456F-9FE4-FBE56BC06D1B}" type="datetimeFigureOut">
              <a:rPr lang="en-US" smtClean="0"/>
              <a:t>3/17/2015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28440-0E62-4653-B55E-60215C9703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574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47573-CA96-456F-9FE4-FBE56BC06D1B}" type="datetimeFigureOut">
              <a:rPr lang="en-US" smtClean="0"/>
              <a:t>3/17/2015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28440-0E62-4653-B55E-60215C9703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320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47573-CA96-456F-9FE4-FBE56BC06D1B}" type="datetimeFigureOut">
              <a:rPr lang="en-US" smtClean="0"/>
              <a:t>3/17/2015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28440-0E62-4653-B55E-60215C9703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47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47573-CA96-456F-9FE4-FBE56BC06D1B}" type="datetimeFigureOut">
              <a:rPr lang="en-US" smtClean="0"/>
              <a:t>3/17/2015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28440-0E62-4653-B55E-60215C9703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023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747573-CA96-456F-9FE4-FBE56BC06D1B}" type="datetimeFigureOut">
              <a:rPr lang="en-US" smtClean="0"/>
              <a:t>3/17/2015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28440-0E62-4653-B55E-60215C9703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537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section8listmass.org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png"/><Relationship Id="rId4" Type="http://schemas.openxmlformats.org/officeDocument/2006/relationships/hyperlink" Target="http://www.mass.gov/hed/housing/rental-assistance/rental-applications-and-documentation.html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susan.nohl@mbhp.org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sshousing.com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ss.gov/hed/housing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ss.gov/hed/economic/eohed/dhcd/contacts/local-housing-authority-listing.html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hyperlink" Target="http://www.mass.gov/hed/docs/dhcd/ph/publichousingapplications/definitions.rtf" TargetMode="External"/><Relationship Id="rId4" Type="http://schemas.openxmlformats.org/officeDocument/2006/relationships/hyperlink" Target="http://www.mass.gov/hed/docs/dhcd/ph/publichousingapplications/typesofhousing.rt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Section 8 Program and Affordable Housing Options</a:t>
            </a:r>
            <a:endParaRPr lang="en-US" dirty="0">
              <a:solidFill>
                <a:srgbClr val="C0000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90000"/>
              </a:lnSpc>
              <a:defRPr/>
            </a:pPr>
            <a:r>
              <a:rPr lang="en-US" b="1" i="1" dirty="0">
                <a:latin typeface="Segoe UI" pitchFamily="34" charset="0"/>
                <a:ea typeface="Segoe UI" pitchFamily="34" charset="0"/>
                <a:cs typeface="Segoe UI" pitchFamily="34" charset="0"/>
              </a:rPr>
              <a:t>MA Families Organizing for </a:t>
            </a:r>
            <a:r>
              <a:rPr lang="en-US" b="1" i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Change </a:t>
            </a:r>
            <a:r>
              <a:rPr lang="en-US" b="1" i="1" dirty="0">
                <a:latin typeface="Segoe UI" pitchFamily="34" charset="0"/>
                <a:ea typeface="Segoe UI" pitchFamily="34" charset="0"/>
                <a:cs typeface="Segoe UI" pitchFamily="34" charset="0"/>
              </a:rPr>
              <a:t>MA Down Syndrome Congress and Riverside Community Care</a:t>
            </a:r>
          </a:p>
          <a:p>
            <a:pPr>
              <a:lnSpc>
                <a:spcPct val="90000"/>
              </a:lnSpc>
              <a:defRPr/>
            </a:pPr>
            <a:r>
              <a:rPr lang="en-US" b="1" i="1" dirty="0">
                <a:latin typeface="Segoe UI" pitchFamily="34" charset="0"/>
                <a:ea typeface="Segoe UI" pitchFamily="34" charset="0"/>
                <a:cs typeface="Segoe UI" pitchFamily="34" charset="0"/>
              </a:rPr>
              <a:t>March 11, 2015</a:t>
            </a: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937" y="5851796"/>
            <a:ext cx="2363729" cy="754655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-2" y="-2"/>
            <a:ext cx="2324691" cy="4552952"/>
            <a:chOff x="-2" y="-2"/>
            <a:chExt cx="3099588" cy="4552952"/>
          </a:xfrm>
        </p:grpSpPr>
        <p:sp>
          <p:nvSpPr>
            <p:cNvPr id="3" name="Rectangle 2"/>
            <p:cNvSpPr/>
            <p:nvPr/>
          </p:nvSpPr>
          <p:spPr>
            <a:xfrm>
              <a:off x="-1" y="-2"/>
              <a:ext cx="917359" cy="1402673"/>
            </a:xfrm>
            <a:prstGeom prst="rect">
              <a:avLst/>
            </a:prstGeom>
            <a:solidFill>
              <a:srgbClr val="FAEB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091112" y="0"/>
              <a:ext cx="917359" cy="1402673"/>
            </a:xfrm>
            <a:prstGeom prst="rect">
              <a:avLst/>
            </a:prstGeom>
            <a:solidFill>
              <a:srgbClr val="FAEB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182227" y="0"/>
              <a:ext cx="917359" cy="1402673"/>
            </a:xfrm>
            <a:prstGeom prst="rect">
              <a:avLst/>
            </a:prstGeom>
            <a:solidFill>
              <a:srgbClr val="FAEB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091112" y="1552112"/>
              <a:ext cx="917359" cy="1402673"/>
            </a:xfrm>
            <a:prstGeom prst="rect">
              <a:avLst/>
            </a:prstGeom>
            <a:solidFill>
              <a:srgbClr val="FAEB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0" y="1552111"/>
              <a:ext cx="917359" cy="1402673"/>
            </a:xfrm>
            <a:prstGeom prst="rect">
              <a:avLst/>
            </a:prstGeom>
            <a:solidFill>
              <a:srgbClr val="FAEB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-2" y="3150277"/>
              <a:ext cx="917359" cy="1402673"/>
            </a:xfrm>
            <a:prstGeom prst="rect">
              <a:avLst/>
            </a:prstGeom>
            <a:solidFill>
              <a:srgbClr val="FAEB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/>
          <p:cNvGrpSpPr/>
          <p:nvPr/>
        </p:nvGrpSpPr>
        <p:grpSpPr>
          <a:xfrm flipH="1">
            <a:off x="6819306" y="0"/>
            <a:ext cx="2324691" cy="4552952"/>
            <a:chOff x="-2" y="-2"/>
            <a:chExt cx="3099588" cy="4552952"/>
          </a:xfrm>
        </p:grpSpPr>
        <p:sp>
          <p:nvSpPr>
            <p:cNvPr id="19" name="Rectangle 18"/>
            <p:cNvSpPr/>
            <p:nvPr/>
          </p:nvSpPr>
          <p:spPr>
            <a:xfrm>
              <a:off x="-1" y="-2"/>
              <a:ext cx="917359" cy="1402673"/>
            </a:xfrm>
            <a:prstGeom prst="rect">
              <a:avLst/>
            </a:prstGeom>
            <a:solidFill>
              <a:srgbClr val="FAEB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091112" y="0"/>
              <a:ext cx="917359" cy="1402673"/>
            </a:xfrm>
            <a:prstGeom prst="rect">
              <a:avLst/>
            </a:prstGeom>
            <a:solidFill>
              <a:srgbClr val="FAEB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2182227" y="0"/>
              <a:ext cx="917359" cy="1402673"/>
            </a:xfrm>
            <a:prstGeom prst="rect">
              <a:avLst/>
            </a:prstGeom>
            <a:solidFill>
              <a:srgbClr val="FAEB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1091112" y="1552112"/>
              <a:ext cx="917359" cy="1402673"/>
            </a:xfrm>
            <a:prstGeom prst="rect">
              <a:avLst/>
            </a:prstGeom>
            <a:solidFill>
              <a:srgbClr val="FAEB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0" y="1552111"/>
              <a:ext cx="917359" cy="1402673"/>
            </a:xfrm>
            <a:prstGeom prst="rect">
              <a:avLst/>
            </a:prstGeom>
            <a:solidFill>
              <a:srgbClr val="FAEB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-2" y="3150277"/>
              <a:ext cx="917359" cy="1402673"/>
            </a:xfrm>
            <a:prstGeom prst="rect">
              <a:avLst/>
            </a:prstGeom>
            <a:solidFill>
              <a:srgbClr val="FAEB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36035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UI" pitchFamily="34" charset="0"/>
                <a:ea typeface="Segoe UI" pitchFamily="34" charset="0"/>
                <a:cs typeface="Segoe UI" pitchFamily="34" charset="0"/>
              </a:rPr>
              <a:t>Section 8 Mobile Voucher </a:t>
            </a:r>
            <a:b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UI" pitchFamily="34" charset="0"/>
                <a:ea typeface="Segoe UI" pitchFamily="34" charset="0"/>
                <a:cs typeface="Segoe UI" pitchFamily="34" charset="0"/>
              </a:rPr>
              <a:t>Waiting List Options</a:t>
            </a:r>
            <a:endParaRPr lang="en-US" dirty="0">
              <a:solidFill>
                <a:srgbClr val="C0000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644550" y="1600200"/>
            <a:ext cx="3460850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buFont typeface="Wingdings" pitchFamily="2" charset="2"/>
              <a:buNone/>
              <a:defRPr/>
            </a:pPr>
            <a:r>
              <a:rPr lang="en-US" dirty="0">
                <a:latin typeface="Segoe UI" pitchFamily="34" charset="0"/>
                <a:ea typeface="Segoe UI" pitchFamily="34" charset="0"/>
                <a:cs typeface="Segoe UI" pitchFamily="34" charset="0"/>
              </a:rPr>
              <a:t>LHA Lists</a:t>
            </a:r>
          </a:p>
          <a:p>
            <a:pPr>
              <a:buFont typeface="Wingdings" pitchFamily="2" charset="2"/>
              <a:buChar char="q"/>
              <a:defRPr/>
            </a:pPr>
            <a:r>
              <a:rPr lang="en-US" dirty="0">
                <a:latin typeface="Segoe UI" pitchFamily="34" charset="0"/>
                <a:ea typeface="Segoe UI" pitchFamily="34" charset="0"/>
                <a:cs typeface="Segoe UI" pitchFamily="34" charset="0"/>
                <a:hlinkClick r:id="rId3"/>
              </a:rPr>
              <a:t>http://section8listmass.org/</a:t>
            </a:r>
            <a:endParaRPr lang="en-US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>
              <a:buFont typeface="Wingdings" pitchFamily="2" charset="2"/>
              <a:buChar char="q"/>
              <a:defRPr/>
            </a:pPr>
            <a:r>
              <a:rPr lang="en-US" dirty="0">
                <a:latin typeface="Segoe UI" pitchFamily="34" charset="0"/>
                <a:ea typeface="Segoe UI" pitchFamily="34" charset="0"/>
                <a:cs typeface="Segoe UI" pitchFamily="34" charset="0"/>
              </a:rPr>
              <a:t>Apply one time, even on- line, and applicant is on a number of lists based on priorities and preferences</a:t>
            </a:r>
          </a:p>
          <a:p>
            <a:pPr>
              <a:buFont typeface="Wingdings" pitchFamily="2" charset="2"/>
              <a:buChar char="q"/>
              <a:defRPr/>
            </a:pPr>
            <a:r>
              <a:rPr lang="en-US" dirty="0">
                <a:latin typeface="Segoe UI" pitchFamily="34" charset="0"/>
                <a:ea typeface="Segoe UI" pitchFamily="34" charset="0"/>
                <a:cs typeface="Segoe UI" pitchFamily="34" charset="0"/>
              </a:rPr>
              <a:t>Updates happen every 2 years and are important</a:t>
            </a:r>
          </a:p>
          <a:p>
            <a:pPr>
              <a:buFont typeface="Wingdings" pitchFamily="2" charset="2"/>
              <a:buChar char="q"/>
              <a:defRPr/>
            </a:pPr>
            <a:r>
              <a:rPr lang="en-US" dirty="0">
                <a:latin typeface="Segoe UI" pitchFamily="34" charset="0"/>
                <a:ea typeface="Segoe UI" pitchFamily="34" charset="0"/>
                <a:cs typeface="Segoe UI" pitchFamily="34" charset="0"/>
              </a:rPr>
              <a:t>Apply to individual LHA’s not using central list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105400" y="1600200"/>
            <a:ext cx="3810000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buFont typeface="Wingdings" pitchFamily="2" charset="2"/>
              <a:buNone/>
              <a:defRPr/>
            </a:pPr>
            <a:r>
              <a:rPr lang="en-US" dirty="0">
                <a:latin typeface="Segoe UI" pitchFamily="34" charset="0"/>
                <a:ea typeface="Segoe UI" pitchFamily="34" charset="0"/>
                <a:cs typeface="Segoe UI" pitchFamily="34" charset="0"/>
              </a:rPr>
              <a:t>DHCD List</a:t>
            </a:r>
          </a:p>
          <a:p>
            <a:pPr>
              <a:buFont typeface="Wingdings" pitchFamily="2" charset="2"/>
              <a:buChar char="q"/>
              <a:defRPr/>
            </a:pPr>
            <a:r>
              <a:rPr lang="en-US" dirty="0">
                <a:latin typeface="Segoe UI" pitchFamily="34" charset="0"/>
                <a:ea typeface="Segoe UI" pitchFamily="34" charset="0"/>
                <a:cs typeface="Segoe UI" pitchFamily="34" charset="0"/>
              </a:rPr>
              <a:t>Administered by 8 regional nonprofits in MA </a:t>
            </a:r>
          </a:p>
          <a:p>
            <a:pPr>
              <a:buFont typeface="Wingdings" pitchFamily="2" charset="2"/>
              <a:buChar char="q"/>
              <a:defRPr/>
            </a:pPr>
            <a:r>
              <a:rPr lang="en-US" dirty="0">
                <a:latin typeface="Segoe UI" pitchFamily="34" charset="0"/>
                <a:ea typeface="Segoe UI" pitchFamily="34" charset="0"/>
                <a:cs typeface="Segoe UI" pitchFamily="34" charset="0"/>
              </a:rPr>
              <a:t>Apply to only one and listed by regional preference</a:t>
            </a:r>
          </a:p>
          <a:p>
            <a:pPr>
              <a:buFont typeface="Wingdings" pitchFamily="2" charset="2"/>
              <a:buChar char="q"/>
              <a:defRPr/>
            </a:pPr>
            <a:r>
              <a:rPr lang="en-US" dirty="0">
                <a:latin typeface="Segoe UI" pitchFamily="34" charset="0"/>
                <a:ea typeface="Segoe UI" pitchFamily="34" charset="0"/>
                <a:cs typeface="Segoe UI" pitchFamily="34" charset="0"/>
              </a:rPr>
              <a:t>Application available  </a:t>
            </a:r>
            <a:r>
              <a:rPr lang="en-US" dirty="0">
                <a:latin typeface="Segoe UI" pitchFamily="34" charset="0"/>
                <a:ea typeface="Segoe UI" pitchFamily="34" charset="0"/>
                <a:cs typeface="Segoe UI" pitchFamily="34" charset="0"/>
                <a:hlinkClick r:id="rId4"/>
              </a:rPr>
              <a:t>http://www.mass.gov/hed/housing/rental-assistance/rental-applications-and-documentation.html</a:t>
            </a:r>
            <a:endParaRPr lang="en-US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" y="115887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" y="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" y="231775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" y="347662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-7143" y="464582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-7143" y="5812632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870051" y="115570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870051" y="-3175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870051" y="231457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870050" y="347345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877194" y="464264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877194" y="5809457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937" y="5851796"/>
            <a:ext cx="2363729" cy="75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96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74638"/>
            <a:ext cx="7467600" cy="11430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Maximizing Your Chances of Being Offered Subsidized Housing</a:t>
            </a:r>
            <a:endParaRPr lang="en-US" sz="3600" dirty="0">
              <a:solidFill>
                <a:srgbClr val="C0000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644550" y="1371600"/>
            <a:ext cx="7042250" cy="47545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n-US" sz="28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Apply to as many housing agencies and project-based sites as possible</a:t>
            </a: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n-US" sz="28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At each agency, choose as many developments at which you would be willing to live</a:t>
            </a: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n-US" sz="28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Keep a record of everywhere that you apply</a:t>
            </a: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n-US" sz="28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Change your address in writing any time you move</a:t>
            </a: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n-US" sz="28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Respond to all wait list updates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" y="115887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" y="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" y="231775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" y="347662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-7143" y="464582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-7143" y="5812632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870051" y="115570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870051" y="-3175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870051" y="231457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870050" y="347345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877194" y="464264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877194" y="5809457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937" y="5851796"/>
            <a:ext cx="2363729" cy="75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603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1694" y="274638"/>
            <a:ext cx="7035106" cy="1143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Section 8 Program Highlights</a:t>
            </a:r>
            <a:endParaRPr lang="en-US" sz="4000" dirty="0">
              <a:solidFill>
                <a:srgbClr val="C0000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644550" y="1371600"/>
            <a:ext cx="7042250" cy="4754563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90000"/>
              </a:lnSpc>
              <a:buFont typeface="Wingdings" pitchFamily="2" charset="2"/>
              <a:buChar char="q"/>
              <a:defRPr/>
            </a:pPr>
            <a:r>
              <a:rPr lang="en-US" sz="4400" dirty="0">
                <a:latin typeface="Segoe UI" pitchFamily="34" charset="0"/>
                <a:ea typeface="Segoe UI" pitchFamily="34" charset="0"/>
                <a:cs typeface="Segoe UI" pitchFamily="34" charset="0"/>
              </a:rPr>
              <a:t>Federally funded program through US Department of Housing and Urban Development (HUD)</a:t>
            </a:r>
          </a:p>
          <a:p>
            <a:pPr>
              <a:lnSpc>
                <a:spcPct val="90000"/>
              </a:lnSpc>
              <a:buFont typeface="Wingdings" pitchFamily="2" charset="2"/>
              <a:buChar char="q"/>
              <a:defRPr/>
            </a:pPr>
            <a:r>
              <a:rPr lang="en-US" sz="4400" dirty="0">
                <a:latin typeface="Segoe UI" pitchFamily="34" charset="0"/>
                <a:ea typeface="Segoe UI" pitchFamily="34" charset="0"/>
                <a:cs typeface="Segoe UI" pitchFamily="34" charset="0"/>
              </a:rPr>
              <a:t>Approximately 2.1 million vouchers nationwide</a:t>
            </a:r>
          </a:p>
          <a:p>
            <a:pPr>
              <a:lnSpc>
                <a:spcPct val="90000"/>
              </a:lnSpc>
              <a:buFont typeface="Wingdings" pitchFamily="2" charset="2"/>
              <a:buChar char="q"/>
              <a:defRPr/>
            </a:pPr>
            <a:r>
              <a:rPr lang="en-US" sz="4400" dirty="0">
                <a:latin typeface="Segoe UI" pitchFamily="34" charset="0"/>
                <a:ea typeface="Segoe UI" pitchFamily="34" charset="0"/>
                <a:cs typeface="Segoe UI" pitchFamily="34" charset="0"/>
              </a:rPr>
              <a:t>Most new vouchers during the past 10 years are targeted for homeless veterans</a:t>
            </a:r>
            <a:r>
              <a:rPr lang="en-US" sz="4000" dirty="0"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</a:p>
          <a:p>
            <a:pPr>
              <a:lnSpc>
                <a:spcPct val="90000"/>
              </a:lnSpc>
              <a:buFont typeface="Wingdings" pitchFamily="2" charset="2"/>
              <a:buChar char="q"/>
              <a:defRPr/>
            </a:pPr>
            <a:r>
              <a:rPr lang="en-US" sz="4400" dirty="0">
                <a:latin typeface="Segoe UI" pitchFamily="34" charset="0"/>
                <a:ea typeface="Segoe UI" pitchFamily="34" charset="0"/>
                <a:cs typeface="Segoe UI" pitchFamily="34" charset="0"/>
              </a:rPr>
              <a:t>Section 8 Waiting List </a:t>
            </a:r>
          </a:p>
          <a:p>
            <a:pPr marL="0" indent="0">
              <a:buNone/>
              <a:defRPr/>
            </a:pPr>
            <a:r>
              <a:rPr lang="en-US" sz="2800" dirty="0">
                <a:latin typeface="Segoe UI" pitchFamily="34" charset="0"/>
                <a:ea typeface="Segoe UI" pitchFamily="34" charset="0"/>
                <a:cs typeface="Segoe UI" pitchFamily="34" charset="0"/>
              </a:rPr>
              <a:t>	</a:t>
            </a:r>
            <a:r>
              <a:rPr lang="en-US" dirty="0">
                <a:latin typeface="Segoe UI" pitchFamily="34" charset="0"/>
                <a:ea typeface="Segoe UI" pitchFamily="34" charset="0"/>
                <a:cs typeface="Segoe UI" pitchFamily="34" charset="0"/>
              </a:rPr>
              <a:t>As of </a:t>
            </a:r>
            <a:r>
              <a:rPr lang="en-US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March 11, 2015 </a:t>
            </a:r>
            <a:r>
              <a:rPr lang="en-US" dirty="0">
                <a:latin typeface="Segoe UI" pitchFamily="34" charset="0"/>
                <a:ea typeface="Segoe UI" pitchFamily="34" charset="0"/>
                <a:cs typeface="Segoe UI" pitchFamily="34" charset="0"/>
              </a:rPr>
              <a:t>there were </a:t>
            </a:r>
            <a:r>
              <a:rPr lang="en-US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29,399 </a:t>
            </a:r>
            <a:r>
              <a:rPr lang="en-US" dirty="0">
                <a:latin typeface="Segoe UI" pitchFamily="34" charset="0"/>
                <a:ea typeface="Segoe UI" pitchFamily="34" charset="0"/>
                <a:cs typeface="Segoe UI" pitchFamily="34" charset="0"/>
              </a:rPr>
              <a:t>applicants on the MBHP </a:t>
            </a:r>
            <a:r>
              <a:rPr lang="en-US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portion </a:t>
            </a:r>
            <a:r>
              <a:rPr lang="en-US" dirty="0">
                <a:latin typeface="Segoe UI" pitchFamily="34" charset="0"/>
                <a:ea typeface="Segoe UI" pitchFamily="34" charset="0"/>
                <a:cs typeface="Segoe UI" pitchFamily="34" charset="0"/>
              </a:rPr>
              <a:t>of the waiting list. Our top applicant has an application date </a:t>
            </a:r>
            <a:r>
              <a:rPr lang="en-US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of </a:t>
            </a:r>
            <a:r>
              <a:rPr lang="en-US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May 11, 2004. MBHP recently began making limited selections from our waiting list after having made </a:t>
            </a:r>
            <a:r>
              <a:rPr lang="en-US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none since 2013.    </a:t>
            </a:r>
            <a:endParaRPr lang="en-US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" y="115887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" y="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" y="231775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" y="347662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-7143" y="464582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-7143" y="5812632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870051" y="115570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870051" y="-3175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870051" y="231457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870050" y="347345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877194" y="464264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877194" y="5809457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937" y="5851796"/>
            <a:ext cx="2363729" cy="75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81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1694" y="274638"/>
            <a:ext cx="7035106" cy="1143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How does Section 8 work?</a:t>
            </a:r>
            <a:endParaRPr lang="en-US" sz="4000" dirty="0">
              <a:solidFill>
                <a:srgbClr val="C0000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644550" y="1371600"/>
            <a:ext cx="7042250" cy="475456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  <a:buFont typeface="Wingdings" pitchFamily="2" charset="2"/>
              <a:buChar char="q"/>
              <a:defRPr/>
            </a:pPr>
            <a:r>
              <a:rPr lang="en-US" sz="2400" dirty="0">
                <a:latin typeface="Segoe UI" pitchFamily="34" charset="0"/>
                <a:ea typeface="Segoe UI" pitchFamily="34" charset="0"/>
                <a:cs typeface="Segoe UI" pitchFamily="34" charset="0"/>
              </a:rPr>
              <a:t>Applicants must apply to open Section 8 waiting lists  </a:t>
            </a:r>
          </a:p>
          <a:p>
            <a:pPr>
              <a:lnSpc>
                <a:spcPct val="90000"/>
              </a:lnSpc>
              <a:buFont typeface="Wingdings" pitchFamily="2" charset="2"/>
              <a:buChar char="q"/>
              <a:defRPr/>
            </a:pPr>
            <a:r>
              <a:rPr lang="en-US" sz="2400" dirty="0">
                <a:latin typeface="Segoe UI" pitchFamily="34" charset="0"/>
                <a:ea typeface="Segoe UI" pitchFamily="34" charset="0"/>
                <a:cs typeface="Segoe UI" pitchFamily="34" charset="0"/>
              </a:rPr>
              <a:t>Once the applicant reaches the top of the waiting list: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000" dirty="0">
                <a:latin typeface="Segoe UI" pitchFamily="34" charset="0"/>
                <a:ea typeface="Segoe UI" pitchFamily="34" charset="0"/>
                <a:cs typeface="Segoe UI" pitchFamily="34" charset="0"/>
              </a:rPr>
              <a:t>Invited in to complete eligibility process (application, documentation)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000" dirty="0">
                <a:latin typeface="Segoe UI" pitchFamily="34" charset="0"/>
                <a:ea typeface="Segoe UI" pitchFamily="34" charset="0"/>
                <a:cs typeface="Segoe UI" pitchFamily="34" charset="0"/>
              </a:rPr>
              <a:t>Typically information is verified and </a:t>
            </a:r>
            <a:r>
              <a:rPr lang="en-US" sz="2000" dirty="0" err="1">
                <a:latin typeface="Segoe UI" pitchFamily="34" charset="0"/>
                <a:ea typeface="Segoe UI" pitchFamily="34" charset="0"/>
                <a:cs typeface="Segoe UI" pitchFamily="34" charset="0"/>
              </a:rPr>
              <a:t>cori</a:t>
            </a:r>
            <a:r>
              <a:rPr lang="en-US" sz="2000" dirty="0">
                <a:latin typeface="Segoe UI" pitchFamily="34" charset="0"/>
                <a:ea typeface="Segoe UI" pitchFamily="34" charset="0"/>
                <a:cs typeface="Segoe UI" pitchFamily="34" charset="0"/>
              </a:rPr>
              <a:t>/</a:t>
            </a:r>
            <a:r>
              <a:rPr lang="en-US" sz="2000" dirty="0" err="1">
                <a:latin typeface="Segoe UI" pitchFamily="34" charset="0"/>
                <a:ea typeface="Segoe UI" pitchFamily="34" charset="0"/>
                <a:cs typeface="Segoe UI" pitchFamily="34" charset="0"/>
              </a:rPr>
              <a:t>sori</a:t>
            </a:r>
            <a:r>
              <a:rPr lang="en-US" sz="2000" dirty="0">
                <a:latin typeface="Segoe UI" pitchFamily="34" charset="0"/>
                <a:ea typeface="Segoe UI" pitchFamily="34" charset="0"/>
                <a:cs typeface="Segoe UI" pitchFamily="34" charset="0"/>
              </a:rPr>
              <a:t> is checked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000" dirty="0">
                <a:latin typeface="Segoe UI" pitchFamily="34" charset="0"/>
                <a:ea typeface="Segoe UI" pitchFamily="34" charset="0"/>
                <a:cs typeface="Segoe UI" pitchFamily="34" charset="0"/>
              </a:rPr>
              <a:t>Once eligibility is complete either approved or denied</a:t>
            </a:r>
          </a:p>
          <a:p>
            <a:pPr>
              <a:lnSpc>
                <a:spcPct val="90000"/>
              </a:lnSpc>
              <a:buFont typeface="Wingdings" pitchFamily="2" charset="2"/>
              <a:buChar char="q"/>
              <a:defRPr/>
            </a:pPr>
            <a:r>
              <a:rPr lang="en-US" sz="2400" dirty="0">
                <a:latin typeface="Segoe UI" pitchFamily="34" charset="0"/>
                <a:ea typeface="Segoe UI" pitchFamily="34" charset="0"/>
                <a:cs typeface="Segoe UI" pitchFamily="34" charset="0"/>
              </a:rPr>
              <a:t>If denied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000" dirty="0">
                <a:latin typeface="Segoe UI" pitchFamily="34" charset="0"/>
                <a:ea typeface="Segoe UI" pitchFamily="34" charset="0"/>
                <a:cs typeface="Segoe UI" pitchFamily="34" charset="0"/>
              </a:rPr>
              <a:t>Applicant has the right to request informal review/hearing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000" dirty="0">
                <a:latin typeface="Segoe UI" pitchFamily="34" charset="0"/>
                <a:ea typeface="Segoe UI" pitchFamily="34" charset="0"/>
                <a:cs typeface="Segoe UI" pitchFamily="34" charset="0"/>
              </a:rPr>
              <a:t>Depending on the reason for denial, documentation will vary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000" dirty="0">
                <a:latin typeface="Segoe UI" pitchFamily="34" charset="0"/>
                <a:ea typeface="Segoe UI" pitchFamily="34" charset="0"/>
                <a:cs typeface="Segoe UI" pitchFamily="34" charset="0"/>
              </a:rPr>
              <a:t>Decision is issued and is final</a:t>
            </a:r>
          </a:p>
          <a:p>
            <a:pPr marL="469900" lvl="1" indent="-469900">
              <a:lnSpc>
                <a:spcPct val="90000"/>
              </a:lnSpc>
              <a:buClr>
                <a:schemeClr val="bg2"/>
              </a:buClr>
              <a:buSzPct val="70000"/>
              <a:buFont typeface="Wingdings" pitchFamily="2" charset="2"/>
              <a:buChar char="q"/>
              <a:defRPr/>
            </a:pPr>
            <a:r>
              <a:rPr lang="en-US" sz="2400" dirty="0">
                <a:latin typeface="Segoe UI" pitchFamily="34" charset="0"/>
                <a:ea typeface="Segoe UI" pitchFamily="34" charset="0"/>
                <a:cs typeface="Segoe UI" pitchFamily="34" charset="0"/>
              </a:rPr>
              <a:t>If approved  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000" dirty="0">
                <a:latin typeface="Segoe UI" pitchFamily="34" charset="0"/>
                <a:ea typeface="Segoe UI" pitchFamily="34" charset="0"/>
                <a:cs typeface="Segoe UI" pitchFamily="34" charset="0"/>
              </a:rPr>
              <a:t>Applicant is invited in for issuance briefing which is mandatory 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000" dirty="0">
                <a:latin typeface="Segoe UI" pitchFamily="34" charset="0"/>
                <a:ea typeface="Segoe UI" pitchFamily="34" charset="0"/>
                <a:cs typeface="Segoe UI" pitchFamily="34" charset="0"/>
              </a:rPr>
              <a:t>Voucher issued and housing search can start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" y="115887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" y="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" y="231775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" y="347662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-7143" y="464582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-7143" y="5812632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870051" y="115570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870051" y="-3175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870051" y="231457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870050" y="347345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877194" y="464264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877194" y="5809457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937" y="5851796"/>
            <a:ext cx="2363729" cy="75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75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1694" y="274638"/>
            <a:ext cx="7035106" cy="1143000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UI" pitchFamily="34" charset="0"/>
                <a:ea typeface="Segoe UI" pitchFamily="34" charset="0"/>
                <a:cs typeface="Segoe UI" pitchFamily="34" charset="0"/>
              </a:rPr>
              <a:t>Using a Section 8 </a:t>
            </a:r>
            <a:br>
              <a:rPr lang="en-US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UI" pitchFamily="34" charset="0"/>
                <a:ea typeface="Segoe UI" pitchFamily="34" charset="0"/>
                <a:cs typeface="Segoe UI" pitchFamily="34" charset="0"/>
              </a:rPr>
              <a:t>Mobile Voucher</a:t>
            </a:r>
            <a:endParaRPr lang="en-US" sz="4000" dirty="0">
              <a:solidFill>
                <a:srgbClr val="C0000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644550" y="1371600"/>
            <a:ext cx="7042250" cy="4754563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sz="28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Applicant is required to complete independent housing search</a:t>
            </a:r>
          </a:p>
          <a:p>
            <a:pPr lvl="1"/>
            <a:r>
              <a:rPr lang="en-US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Time is often limited, though may be extended for certain reasons</a:t>
            </a:r>
          </a:p>
          <a:p>
            <a:pPr lvl="1"/>
            <a:r>
              <a:rPr lang="en-US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Owner must complete paperwork to be submitted to agency to conduct inspection </a:t>
            </a:r>
          </a:p>
          <a:p>
            <a:pPr lvl="1"/>
            <a:r>
              <a:rPr lang="en-US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A unit MUST pass a Housing Quality Standards (HQS) Inspection and be determined rent reasonable before a lease is approved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" y="115887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" y="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" y="231775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" y="347662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-7143" y="464582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-7143" y="5812632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870051" y="115570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870051" y="-3175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870051" y="231457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870050" y="347345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877194" y="464264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877194" y="5809457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937" y="5851796"/>
            <a:ext cx="2363729" cy="75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692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1694" y="274638"/>
            <a:ext cx="7035106" cy="1143000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UI" pitchFamily="34" charset="0"/>
                <a:ea typeface="Segoe UI" pitchFamily="34" charset="0"/>
                <a:cs typeface="Segoe UI" pitchFamily="34" charset="0"/>
              </a:rPr>
              <a:t>Using a Section 8 </a:t>
            </a:r>
            <a:br>
              <a:rPr lang="en-US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UI" pitchFamily="34" charset="0"/>
                <a:ea typeface="Segoe UI" pitchFamily="34" charset="0"/>
                <a:cs typeface="Segoe UI" pitchFamily="34" charset="0"/>
              </a:rPr>
              <a:t>Mobile Voucher</a:t>
            </a:r>
            <a:endParaRPr lang="en-US" sz="4000" dirty="0">
              <a:solidFill>
                <a:srgbClr val="C0000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644550" y="1371600"/>
            <a:ext cx="7042250" cy="47545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  <a:defRPr/>
            </a:pPr>
            <a:r>
              <a:rPr lang="en-US" sz="2800" dirty="0">
                <a:latin typeface="Segoe UI" pitchFamily="34" charset="0"/>
                <a:ea typeface="Segoe UI" pitchFamily="34" charset="0"/>
                <a:cs typeface="Segoe UI" pitchFamily="34" charset="0"/>
              </a:rPr>
              <a:t>Paperwork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n-US" sz="2400" dirty="0">
                <a:latin typeface="Segoe UI" pitchFamily="34" charset="0"/>
                <a:ea typeface="Segoe UI" pitchFamily="34" charset="0"/>
                <a:cs typeface="Segoe UI" pitchFamily="34" charset="0"/>
              </a:rPr>
              <a:t>There is a lot of paperwork involved at </a:t>
            </a:r>
            <a:r>
              <a:rPr lang="en-US" sz="24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every </a:t>
            </a:r>
            <a:r>
              <a:rPr lang="en-US" sz="2400" dirty="0">
                <a:latin typeface="Segoe UI" pitchFamily="34" charset="0"/>
                <a:ea typeface="Segoe UI" pitchFamily="34" charset="0"/>
                <a:cs typeface="Segoe UI" pitchFamily="34" charset="0"/>
              </a:rPr>
              <a:t>phase of process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n-US" sz="2400" dirty="0">
                <a:latin typeface="Segoe UI" pitchFamily="34" charset="0"/>
                <a:ea typeface="Segoe UI" pitchFamily="34" charset="0"/>
                <a:cs typeface="Segoe UI" pitchFamily="34" charset="0"/>
              </a:rPr>
              <a:t>Prior to completing a contract, the lease must </a:t>
            </a:r>
            <a:r>
              <a:rPr lang="en-US" sz="24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be </a:t>
            </a:r>
            <a:r>
              <a:rPr lang="en-US" sz="2400" dirty="0">
                <a:latin typeface="Segoe UI" pitchFamily="34" charset="0"/>
                <a:ea typeface="Segoe UI" pitchFamily="34" charset="0"/>
                <a:cs typeface="Segoe UI" pitchFamily="34" charset="0"/>
              </a:rPr>
              <a:t>approved and additional paperwork completed </a:t>
            </a:r>
            <a:r>
              <a:rPr lang="en-US" sz="24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at </a:t>
            </a:r>
            <a:r>
              <a:rPr lang="en-US" sz="2400" dirty="0">
                <a:latin typeface="Segoe UI" pitchFamily="34" charset="0"/>
                <a:ea typeface="Segoe UI" pitchFamily="34" charset="0"/>
                <a:cs typeface="Segoe UI" pitchFamily="34" charset="0"/>
              </a:rPr>
              <a:t>the housing agency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n-US" sz="2400" dirty="0">
                <a:latin typeface="Segoe UI" pitchFamily="34" charset="0"/>
                <a:ea typeface="Segoe UI" pitchFamily="34" charset="0"/>
                <a:cs typeface="Segoe UI" pitchFamily="34" charset="0"/>
              </a:rPr>
              <a:t>On a regular basis (annually or biennially) “</a:t>
            </a:r>
            <a:r>
              <a:rPr lang="en-US" sz="24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re-examination</a:t>
            </a:r>
            <a:r>
              <a:rPr lang="en-US" sz="2400" dirty="0">
                <a:latin typeface="Segoe UI" pitchFamily="34" charset="0"/>
                <a:ea typeface="Segoe UI" pitchFamily="34" charset="0"/>
                <a:cs typeface="Segoe UI" pitchFamily="34" charset="0"/>
              </a:rPr>
              <a:t>” must happen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" y="115887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" y="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" y="231775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" y="347662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-7143" y="464582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-7143" y="5812632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870051" y="115570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870051" y="-3175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870051" y="231457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870050" y="347345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877194" y="464264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877194" y="5809457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937" y="5851796"/>
            <a:ext cx="2363729" cy="75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060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543800" cy="1143000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Barriers to Using a Section 8 Mobile Voucher</a:t>
            </a:r>
            <a:endParaRPr lang="en-US" sz="4000" dirty="0">
              <a:solidFill>
                <a:srgbClr val="C0000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644550" y="1371600"/>
            <a:ext cx="7042250" cy="4754563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n-US" sz="28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Rent is limited to between 90% and 110% of HUD published Fair Market Rent for area</a:t>
            </a: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n-US" sz="28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Unit MUST pass Inspection prior to being approved</a:t>
            </a: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n-US" sz="28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Start-Up costs are not covered by voucher (i.e. – first, last and security deposit)</a:t>
            </a: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n-US" sz="28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Discrimination 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24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It is illegal to discriminate against a person because they are receiving rental assistance but it does happen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" y="115887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" y="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" y="231775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" y="347662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-7143" y="464582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-7143" y="5812632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870051" y="115570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870051" y="-3175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870051" y="231457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870050" y="347345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877194" y="464264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877194" y="5809457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937" y="5851796"/>
            <a:ext cx="2363729" cy="75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93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1694" y="274638"/>
            <a:ext cx="7035106" cy="1143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Common Section 8 Questions</a:t>
            </a:r>
            <a:endParaRPr lang="en-US" sz="4000" dirty="0">
              <a:solidFill>
                <a:srgbClr val="C0000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644550" y="1371600"/>
            <a:ext cx="7042250" cy="4754563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n-US" sz="28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How much rent will I pay?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4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At initial lease-up, a participant will pay at least 30% but no more than 40% of their income towards rent . </a:t>
            </a:r>
          </a:p>
          <a:p>
            <a:pPr lvl="2">
              <a:lnSpc>
                <a:spcPct val="80000"/>
              </a:lnSpc>
            </a:pPr>
            <a:r>
              <a:rPr lang="en-US" sz="16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Income from all sources is counted</a:t>
            </a:r>
          </a:p>
          <a:p>
            <a:pPr lvl="2">
              <a:lnSpc>
                <a:spcPct val="80000"/>
              </a:lnSpc>
            </a:pPr>
            <a:r>
              <a:rPr lang="en-US" sz="16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Deductions, in certain circumstances, are given to reduce income</a:t>
            </a:r>
          </a:p>
          <a:p>
            <a:pPr>
              <a:lnSpc>
                <a:spcPct val="80000"/>
              </a:lnSpc>
            </a:pPr>
            <a:endParaRPr lang="en-US" sz="400" dirty="0" smtClean="0"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n-US" sz="28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How long can I stay on the program?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6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Currently, there are no time limits on Section 8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6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Participants are eligible for continued assistance as long as they are in good standing, able to find a unit within the given search times when relocating and until the 30% of the participants income is equal to or exceeds the contract rent</a:t>
            </a:r>
          </a:p>
          <a:p>
            <a:pPr>
              <a:lnSpc>
                <a:spcPct val="80000"/>
              </a:lnSpc>
            </a:pPr>
            <a:endParaRPr lang="en-US" sz="400" dirty="0" smtClean="0"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n-US" sz="30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Can I move someone in with me?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6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Each LHA or RAA will have a specific policy regarding this but typically, yes, changes to family composition are permitted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" y="115887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" y="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" y="231775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" y="347662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-7143" y="464582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-7143" y="5812632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870051" y="115570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870051" y="-3175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870051" y="231457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870050" y="347345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877194" y="464264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877194" y="5809457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937" y="5851796"/>
            <a:ext cx="2363729" cy="75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06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1694" y="274638"/>
            <a:ext cx="7035106" cy="1143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Common Section 8 Questions</a:t>
            </a:r>
            <a:endParaRPr lang="en-US" sz="4000" dirty="0">
              <a:solidFill>
                <a:srgbClr val="C0000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644550" y="1371600"/>
            <a:ext cx="7042250" cy="475456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n-US" sz="28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What if I need special accommodations?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4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Reasonable Accommodations related to a disability are often times made to allow full access and participation in the program.  Anytime there are barriers and/or challenges a RA should be explored</a:t>
            </a:r>
          </a:p>
          <a:p>
            <a:pPr>
              <a:lnSpc>
                <a:spcPct val="80000"/>
              </a:lnSpc>
            </a:pPr>
            <a:endParaRPr lang="en-US" sz="400" dirty="0" smtClean="0"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n-US" sz="28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Where can I use my Section 8 Mobile Voucher?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6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Anywhere in the US, including Puerto Rico, US Virgin Islands and Guam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6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Sometimes the new housing agency will “absorb” your voucher and sometimes they will “bill” your initial housing agency but “portability” is allowed</a:t>
            </a:r>
          </a:p>
          <a:p>
            <a:pPr>
              <a:lnSpc>
                <a:spcPct val="80000"/>
              </a:lnSpc>
            </a:pPr>
            <a:endParaRPr lang="en-US" sz="400" dirty="0" smtClean="0"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n-US" sz="26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What about discrimination?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6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It happens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6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It is illegal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6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It needs to be reported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" y="115887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" y="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" y="231775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" y="347662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-7143" y="464582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-7143" y="5812632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870051" y="115570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870051" y="-3175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870051" y="231457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870050" y="347345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877194" y="464264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877194" y="5809457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937" y="5851796"/>
            <a:ext cx="2363729" cy="75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604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1694" y="274638"/>
            <a:ext cx="7035106" cy="1143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Additional Questions</a:t>
            </a:r>
            <a:endParaRPr lang="en-US" sz="4000" dirty="0">
              <a:solidFill>
                <a:srgbClr val="C0000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644550" y="1371600"/>
            <a:ext cx="7042250" cy="4754563"/>
          </a:xfrm>
        </p:spPr>
        <p:txBody>
          <a:bodyPr>
            <a:normAutofit/>
          </a:bodyPr>
          <a:lstStyle/>
          <a:p>
            <a:pPr marL="0" indent="0" algn="ctr">
              <a:buFont typeface="Wingdings" pitchFamily="2" charset="2"/>
              <a:buNone/>
            </a:pPr>
            <a:r>
              <a:rPr lang="en-US" sz="3000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Contact Information</a:t>
            </a:r>
          </a:p>
          <a:p>
            <a:pPr marL="0" indent="0">
              <a:buFont typeface="Wingdings" pitchFamily="2" charset="2"/>
              <a:buNone/>
            </a:pPr>
            <a:r>
              <a:rPr lang="en-US" sz="24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Sue Nohl, Deputy Director</a:t>
            </a:r>
          </a:p>
          <a:p>
            <a:pPr marL="0" indent="0">
              <a:buFont typeface="Wingdings" pitchFamily="2" charset="2"/>
              <a:buNone/>
            </a:pPr>
            <a:r>
              <a:rPr lang="en-US" sz="24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Metropolitan Boston Housing Partnership</a:t>
            </a:r>
          </a:p>
          <a:p>
            <a:pPr marL="0" indent="0">
              <a:buFont typeface="Wingdings" pitchFamily="2" charset="2"/>
              <a:buNone/>
            </a:pPr>
            <a:r>
              <a:rPr lang="en-US" sz="24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125 Lincoln Street, 5th Floor</a:t>
            </a:r>
          </a:p>
          <a:p>
            <a:pPr marL="0" indent="0">
              <a:buFont typeface="Wingdings" pitchFamily="2" charset="2"/>
              <a:buNone/>
            </a:pPr>
            <a:r>
              <a:rPr lang="en-US" sz="240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Boston</a:t>
            </a:r>
            <a:r>
              <a:rPr lang="en-US" sz="24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, </a:t>
            </a:r>
            <a:r>
              <a:rPr lang="en-US" sz="240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MA 02111-2503</a:t>
            </a:r>
            <a:endParaRPr lang="en-US" sz="2400" dirty="0" smtClean="0"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0" indent="0">
              <a:buFont typeface="Wingdings" pitchFamily="2" charset="2"/>
              <a:buNone/>
            </a:pPr>
            <a:r>
              <a:rPr lang="en-US" sz="24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Phone: (617) 425-6608</a:t>
            </a:r>
          </a:p>
          <a:p>
            <a:pPr marL="0" indent="0">
              <a:buFont typeface="Wingdings" pitchFamily="2" charset="2"/>
              <a:buNone/>
            </a:pPr>
            <a:r>
              <a:rPr lang="en-US" sz="24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Fax: (617) 532-7590</a:t>
            </a:r>
          </a:p>
          <a:p>
            <a:pPr marL="0" indent="0">
              <a:buFont typeface="Wingdings" pitchFamily="2" charset="2"/>
              <a:buNone/>
            </a:pPr>
            <a:r>
              <a:rPr lang="en-US" sz="24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Email: </a:t>
            </a:r>
            <a:r>
              <a:rPr lang="en-US" sz="2400" u="sng" dirty="0" smtClean="0">
                <a:latin typeface="Segoe UI" pitchFamily="34" charset="0"/>
                <a:ea typeface="Segoe UI" pitchFamily="34" charset="0"/>
                <a:cs typeface="Segoe UI" pitchFamily="34" charset="0"/>
                <a:hlinkClick r:id="rId3"/>
              </a:rPr>
              <a:t>susan.nohl@mbhp.org</a:t>
            </a:r>
            <a:endParaRPr lang="en-US" sz="2400" dirty="0" smtClean="0"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0" indent="0">
              <a:buFont typeface="Wingdings" pitchFamily="2" charset="2"/>
              <a:buNone/>
            </a:pPr>
            <a:r>
              <a:rPr lang="en-US" sz="24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www.mbhp.org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" y="115887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" y="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" y="231775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" y="347662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-7143" y="464582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-7143" y="5812632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870051" y="115570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870051" y="-3175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870051" y="231457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870050" y="347345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877194" y="464264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877194" y="5809457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937" y="5851796"/>
            <a:ext cx="2363729" cy="75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82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1694" y="274638"/>
            <a:ext cx="7035106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C0000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What is Affordable Housing?</a:t>
            </a:r>
            <a:endParaRPr lang="en-US" dirty="0">
              <a:solidFill>
                <a:srgbClr val="C0000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644550" y="1371600"/>
            <a:ext cx="7042250" cy="4754563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sz="28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A housing opportunity designated for households who earn 80% of Area Median Income (AMI) or below 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“Affordable housing” opportunities are not uniform and are not always deeply subsidized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Types of Affordable Housing Options in MA: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Mobile Vouchers – Section 8 voucher or MA Rental Voucher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Public Housing – A specific unit located in a community and owned by the local housing authority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Project Based – assistance attached to a specific unit, typically in a larger development 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Tax Credit Unit – a specific unit that has a lower rent </a:t>
            </a:r>
          </a:p>
          <a:p>
            <a:pPr>
              <a:buFont typeface="Wingdings" pitchFamily="2" charset="2"/>
              <a:buChar char="q"/>
            </a:pP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" y="115887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" y="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" y="231775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" y="347662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-7143" y="464582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-7143" y="5812632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870051" y="115570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870051" y="-3175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870051" y="231457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870050" y="347345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877194" y="464264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877194" y="5809457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937" y="5851796"/>
            <a:ext cx="2363729" cy="75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622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1694" y="274638"/>
            <a:ext cx="7035106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C0000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Eligibility for Affordable Housing</a:t>
            </a:r>
            <a:endParaRPr lang="en-US" dirty="0">
              <a:solidFill>
                <a:srgbClr val="C0000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644550" y="1371600"/>
            <a:ext cx="7042250" cy="47545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  <a:defRPr/>
            </a:pPr>
            <a:r>
              <a:rPr lang="en-US" sz="2800" dirty="0">
                <a:latin typeface="Segoe UI" pitchFamily="34" charset="0"/>
                <a:ea typeface="Segoe UI" pitchFamily="34" charset="0"/>
                <a:cs typeface="Segoe UI" pitchFamily="34" charset="0"/>
              </a:rPr>
              <a:t>Eligibility varies by program </a:t>
            </a:r>
          </a:p>
          <a:p>
            <a:pPr>
              <a:buFont typeface="Wingdings" pitchFamily="2" charset="2"/>
              <a:buChar char="q"/>
              <a:defRPr/>
            </a:pPr>
            <a:r>
              <a:rPr lang="en-US" sz="2800" dirty="0">
                <a:latin typeface="Segoe UI" pitchFamily="34" charset="0"/>
                <a:ea typeface="Segoe UI" pitchFamily="34" charset="0"/>
                <a:cs typeface="Segoe UI" pitchFamily="34" charset="0"/>
              </a:rPr>
              <a:t>All are income based (typically 30% - 80% of Area Median Income)</a:t>
            </a:r>
          </a:p>
          <a:p>
            <a:pPr>
              <a:buFont typeface="Wingdings" pitchFamily="2" charset="2"/>
              <a:buChar char="q"/>
              <a:defRPr/>
            </a:pPr>
            <a:r>
              <a:rPr lang="en-US" sz="2800" dirty="0">
                <a:latin typeface="Segoe UI" pitchFamily="34" charset="0"/>
                <a:ea typeface="Segoe UI" pitchFamily="34" charset="0"/>
                <a:cs typeface="Segoe UI" pitchFamily="34" charset="0"/>
              </a:rPr>
              <a:t>Priorities and Preferences may vary </a:t>
            </a:r>
          </a:p>
          <a:p>
            <a:pPr>
              <a:buFont typeface="Wingdings" pitchFamily="2" charset="2"/>
              <a:buChar char="q"/>
              <a:defRPr/>
            </a:pPr>
            <a:r>
              <a:rPr lang="en-US" sz="2800" dirty="0">
                <a:latin typeface="Segoe UI" pitchFamily="34" charset="0"/>
                <a:ea typeface="Segoe UI" pitchFamily="34" charset="0"/>
                <a:cs typeface="Segoe UI" pitchFamily="34" charset="0"/>
              </a:rPr>
              <a:t>Disability status is often considered depending on the type of housing assistance available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" y="115887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" y="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" y="231775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" y="347662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-7143" y="464582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-7143" y="5812632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870051" y="115570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870051" y="-3175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870051" y="231457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870050" y="347345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877194" y="464264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877194" y="5809457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937" y="5851796"/>
            <a:ext cx="2363729" cy="75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46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1694" y="274638"/>
            <a:ext cx="7035106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UI" pitchFamily="34" charset="0"/>
                <a:ea typeface="Segoe UI" pitchFamily="34" charset="0"/>
                <a:cs typeface="Segoe UI" pitchFamily="34" charset="0"/>
              </a:rPr>
              <a:t>Tax Credit and Section 8 </a:t>
            </a:r>
            <a:b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UI" pitchFamily="34" charset="0"/>
                <a:ea typeface="Segoe UI" pitchFamily="34" charset="0"/>
                <a:cs typeface="Segoe UI" pitchFamily="34" charset="0"/>
              </a:rPr>
              <a:t>Project Based Units</a:t>
            </a:r>
            <a:endParaRPr lang="en-US" dirty="0">
              <a:solidFill>
                <a:srgbClr val="C0000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644550" y="1371600"/>
            <a:ext cx="7042250" cy="47545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8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Best resource is </a:t>
            </a:r>
            <a:r>
              <a:rPr lang="en-US" sz="2800" dirty="0" err="1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MassHousing</a:t>
            </a:r>
            <a:endParaRPr lang="en-US" sz="2800" dirty="0" smtClean="0"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28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Listing of more than 800 projects in MA with units that are “subsidized”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Some listings are for tax credit units and some for Section 8 Project Based units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 smtClean="0">
                <a:latin typeface="Segoe UI" pitchFamily="34" charset="0"/>
                <a:ea typeface="Segoe UI" pitchFamily="34" charset="0"/>
                <a:cs typeface="Segoe UI" pitchFamily="34" charset="0"/>
                <a:hlinkClick r:id="rId3"/>
              </a:rPr>
              <a:t>www.masshousing.com</a:t>
            </a:r>
            <a:r>
              <a:rPr lang="en-US" sz="28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 and chose rental housing to search the listings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" y="115887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" y="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" y="231775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" y="347662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-7143" y="464582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-7143" y="5812632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870051" y="115570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870051" y="-3175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870051" y="231457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870050" y="347345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877194" y="464264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877194" y="5809457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937" y="5851796"/>
            <a:ext cx="2363729" cy="75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31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1694" y="274638"/>
            <a:ext cx="7035106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UI" pitchFamily="34" charset="0"/>
                <a:ea typeface="Segoe UI" pitchFamily="34" charset="0"/>
                <a:cs typeface="Segoe UI" pitchFamily="34" charset="0"/>
              </a:rPr>
              <a:t>Other Section 8 Project Based Units</a:t>
            </a:r>
            <a:endParaRPr lang="en-US" dirty="0">
              <a:solidFill>
                <a:srgbClr val="C0000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644550" y="1371600"/>
            <a:ext cx="7042250" cy="4754563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q"/>
              <a:defRPr/>
            </a:pPr>
            <a:r>
              <a:rPr lang="en-US" sz="3000" dirty="0">
                <a:latin typeface="Segoe UI" pitchFamily="34" charset="0"/>
                <a:ea typeface="Segoe UI" pitchFamily="34" charset="0"/>
                <a:cs typeface="Segoe UI" pitchFamily="34" charset="0"/>
              </a:rPr>
              <a:t>Many Local Housing Authorities (LHA’s) and Regional Administering Agencies (RAA’s) also have Section 8 Project Based units in a variety of private developments </a:t>
            </a:r>
          </a:p>
          <a:p>
            <a:pPr>
              <a:buFont typeface="Wingdings" pitchFamily="2" charset="2"/>
              <a:buChar char="q"/>
              <a:defRPr/>
            </a:pPr>
            <a:r>
              <a:rPr lang="en-US" sz="3000" dirty="0">
                <a:latin typeface="Segoe UI" pitchFamily="34" charset="0"/>
                <a:ea typeface="Segoe UI" pitchFamily="34" charset="0"/>
                <a:cs typeface="Segoe UI" pitchFamily="34" charset="0"/>
              </a:rPr>
              <a:t>Each LHA and/or RAA would be able to provide specific project information for their projects</a:t>
            </a:r>
          </a:p>
          <a:p>
            <a:pPr>
              <a:buFont typeface="Wingdings" pitchFamily="2" charset="2"/>
              <a:buChar char="q"/>
              <a:defRPr/>
            </a:pPr>
            <a:r>
              <a:rPr lang="en-US" sz="3000" dirty="0">
                <a:latin typeface="Segoe UI" pitchFamily="34" charset="0"/>
                <a:ea typeface="Segoe UI" pitchFamily="34" charset="0"/>
                <a:cs typeface="Segoe UI" pitchFamily="34" charset="0"/>
              </a:rPr>
              <a:t>Some waiting lists are maintained by the project and some by the housing agency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" y="115887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" y="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" y="231775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" y="347662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-7143" y="464582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-7143" y="5812632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870051" y="115570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870051" y="-3175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870051" y="231457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870050" y="347345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877194" y="464264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877194" y="5809457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937" y="5851796"/>
            <a:ext cx="2363729" cy="75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76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274638"/>
            <a:ext cx="7467600" cy="1249362"/>
          </a:xfrm>
        </p:spPr>
        <p:txBody>
          <a:bodyPr>
            <a:noAutofit/>
          </a:bodyPr>
          <a:lstStyle/>
          <a:p>
            <a:r>
              <a:rPr lang="en-US" sz="3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UI" pitchFamily="34" charset="0"/>
                <a:ea typeface="Segoe UI" pitchFamily="34" charset="0"/>
                <a:cs typeface="Segoe UI" pitchFamily="34" charset="0"/>
              </a:rPr>
              <a:t>Public Housing Options through </a:t>
            </a:r>
            <a:br>
              <a:rPr lang="en-US" sz="3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3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UI" pitchFamily="34" charset="0"/>
                <a:ea typeface="Segoe UI" pitchFamily="34" charset="0"/>
                <a:cs typeface="Segoe UI" pitchFamily="34" charset="0"/>
              </a:rPr>
              <a:t>Local Housing Authorities (LHA’s)</a:t>
            </a:r>
            <a:endParaRPr lang="en-US" sz="3800" dirty="0">
              <a:solidFill>
                <a:srgbClr val="C0000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644550" y="1524000"/>
            <a:ext cx="7042250" cy="4602163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n-US" sz="33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Many cities or towns have a Housing Authority</a:t>
            </a:r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n-US" sz="33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A complete list and specific program information can be found on the Department of Housing and Community Development (DHCD) website at </a:t>
            </a:r>
            <a:r>
              <a:rPr lang="en-US" sz="3300" dirty="0" smtClean="0">
                <a:latin typeface="Segoe UI" pitchFamily="34" charset="0"/>
                <a:ea typeface="Segoe UI" pitchFamily="34" charset="0"/>
                <a:cs typeface="Segoe UI" pitchFamily="34" charset="0"/>
                <a:hlinkClick r:id="rId3"/>
              </a:rPr>
              <a:t>http://www.mass.gov/hed/housing/</a:t>
            </a:r>
            <a:r>
              <a:rPr lang="en-US" sz="33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n-US" sz="33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Types of assistance vary for each LHA </a:t>
            </a:r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n-US" sz="33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Many have state funded and federally funded programs</a:t>
            </a:r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n-US" sz="33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Contacting specific LHA’s regarding types of programs and application process is best.  There is a list of contact info available for each LHA on the DHCD website </a:t>
            </a:r>
            <a:br>
              <a:rPr lang="en-US" sz="33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endParaRPr lang="en-US" sz="3300" dirty="0" smtClean="0"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" y="115887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" y="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" y="231775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" y="347662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-7143" y="464582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-7143" y="5812632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870051" y="115570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870051" y="-3175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870051" y="231457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870050" y="347345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877194" y="464264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877194" y="5809457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937" y="5851796"/>
            <a:ext cx="2363729" cy="75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60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1694" y="274638"/>
            <a:ext cx="7035106" cy="1143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UI" pitchFamily="34" charset="0"/>
                <a:ea typeface="Segoe UI" pitchFamily="34" charset="0"/>
                <a:cs typeface="Segoe UI" pitchFamily="34" charset="0"/>
              </a:rPr>
              <a:t>LHA Listing Links</a:t>
            </a:r>
            <a:endParaRPr lang="en-US" sz="4000" dirty="0">
              <a:solidFill>
                <a:srgbClr val="C0000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644550" y="1371600"/>
            <a:ext cx="7042250" cy="4754563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Font typeface="Wingdings" pitchFamily="2" charset="2"/>
              <a:buChar char="q"/>
              <a:defRPr/>
            </a:pPr>
            <a:r>
              <a:rPr lang="en-US" sz="2600" dirty="0">
                <a:latin typeface="Segoe UI" pitchFamily="34" charset="0"/>
                <a:ea typeface="Segoe UI" pitchFamily="34" charset="0"/>
                <a:cs typeface="Segoe UI" pitchFamily="34" charset="0"/>
              </a:rPr>
              <a:t>A complete contact list can be found on the Department of Housing and Community Development (DHCD) website at </a:t>
            </a:r>
            <a:r>
              <a:rPr lang="en-US" sz="2600" dirty="0">
                <a:latin typeface="Segoe UI" pitchFamily="34" charset="0"/>
                <a:ea typeface="Segoe UI" pitchFamily="34" charset="0"/>
                <a:cs typeface="Segoe UI" pitchFamily="34" charset="0"/>
                <a:hlinkClick r:id="rId3"/>
              </a:rPr>
              <a:t>http://www.mass.gov/hed/economic/eohed/dhcd/contacts/local-housing-authority-listing.html</a:t>
            </a:r>
            <a:endParaRPr lang="en-US" sz="2600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q"/>
              <a:defRPr/>
            </a:pPr>
            <a:r>
              <a:rPr lang="en-US" sz="2600" dirty="0">
                <a:latin typeface="Segoe UI" pitchFamily="34" charset="0"/>
                <a:ea typeface="Segoe UI" pitchFamily="34" charset="0"/>
                <a:cs typeface="Segoe UI" pitchFamily="34" charset="0"/>
              </a:rPr>
              <a:t>The types of housing available at each LHA is available at </a:t>
            </a:r>
            <a:r>
              <a:rPr lang="en-US" sz="2600" dirty="0">
                <a:latin typeface="Segoe UI" pitchFamily="34" charset="0"/>
                <a:ea typeface="Segoe UI" pitchFamily="34" charset="0"/>
                <a:cs typeface="Segoe UI" pitchFamily="34" charset="0"/>
                <a:hlinkClick r:id="rId4"/>
              </a:rPr>
              <a:t>http://www.mass.gov/hed/docs/dhcd/ph/publichousingapplications/typesofhousing.rtf</a:t>
            </a:r>
            <a:endParaRPr lang="en-US" sz="2600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q"/>
              <a:defRPr/>
            </a:pPr>
            <a:r>
              <a:rPr lang="en-US" sz="2600" dirty="0">
                <a:latin typeface="Segoe UI" pitchFamily="34" charset="0"/>
                <a:ea typeface="Segoe UI" pitchFamily="34" charset="0"/>
                <a:cs typeface="Segoe UI" pitchFamily="34" charset="0"/>
              </a:rPr>
              <a:t>Definitions of state funded housing options </a:t>
            </a:r>
            <a:r>
              <a:rPr lang="en-US" sz="2600" dirty="0">
                <a:latin typeface="Segoe UI" pitchFamily="34" charset="0"/>
                <a:ea typeface="Segoe UI" pitchFamily="34" charset="0"/>
                <a:cs typeface="Segoe UI" pitchFamily="34" charset="0"/>
                <a:hlinkClick r:id="rId5"/>
              </a:rPr>
              <a:t>http://www.mass.gov/hed/docs/dhcd/ph/publichousingapplications/definitions.rtf</a:t>
            </a:r>
            <a:endParaRPr lang="en-US" sz="2600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>
              <a:buFont typeface="Wingdings" pitchFamily="2" charset="2"/>
              <a:buChar char="q"/>
            </a:pPr>
            <a:endParaRPr lang="en-US" sz="2600" dirty="0"/>
          </a:p>
        </p:txBody>
      </p:sp>
      <p:sp>
        <p:nvSpPr>
          <p:cNvPr id="12" name="Rectangle 11"/>
          <p:cNvSpPr/>
          <p:nvPr/>
        </p:nvSpPr>
        <p:spPr>
          <a:xfrm>
            <a:off x="1" y="115887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" y="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" y="231775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" y="347662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-7143" y="464582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-7143" y="5812632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870051" y="115570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870051" y="-3175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870051" y="231457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870050" y="347345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877194" y="464264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877194" y="5809457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937" y="5851796"/>
            <a:ext cx="2363729" cy="75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939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1694" y="274638"/>
            <a:ext cx="7035106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C0000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Massachusetts Rental Voucher Program MRVP</a:t>
            </a:r>
            <a:endParaRPr lang="en-US" dirty="0">
              <a:solidFill>
                <a:srgbClr val="C0000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644550" y="1371600"/>
            <a:ext cx="7042250" cy="47545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30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Program Funded through the State Budget </a:t>
            </a:r>
          </a:p>
          <a:p>
            <a:pPr>
              <a:buFont typeface="Wingdings" pitchFamily="2" charset="2"/>
              <a:buChar char="q"/>
            </a:pPr>
            <a:r>
              <a:rPr lang="en-US" sz="30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There are two components project based and mobile</a:t>
            </a:r>
          </a:p>
          <a:p>
            <a:pPr>
              <a:buFont typeface="Wingdings" pitchFamily="2" charset="2"/>
              <a:buChar char="q"/>
            </a:pPr>
            <a:r>
              <a:rPr lang="en-US" sz="30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Administered by both LHA’s and RAA’s</a:t>
            </a:r>
          </a:p>
          <a:p>
            <a:pPr>
              <a:buFont typeface="Wingdings" pitchFamily="2" charset="2"/>
              <a:buChar char="q"/>
            </a:pPr>
            <a:r>
              <a:rPr lang="en-US" sz="30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Income Eligibility is set at 50% of AMI</a:t>
            </a:r>
          </a:p>
          <a:p>
            <a:pPr>
              <a:buFont typeface="Wingdings" pitchFamily="2" charset="2"/>
              <a:buChar char="q"/>
            </a:pPr>
            <a:r>
              <a:rPr lang="en-US" sz="30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Tenant Rent share is set between 30% and 40% of household income</a:t>
            </a:r>
          </a:p>
          <a:p>
            <a:pPr>
              <a:buFont typeface="Wingdings" pitchFamily="2" charset="2"/>
              <a:buChar char="q"/>
            </a:pPr>
            <a:r>
              <a:rPr lang="en-US" sz="30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Can only live in MA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" y="115887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" y="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" y="231775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" y="347662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-7143" y="464582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-7143" y="5812632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870051" y="115570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870051" y="-3175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870051" y="231457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870050" y="347345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877194" y="464264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877194" y="5809457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937" y="5851796"/>
            <a:ext cx="2363729" cy="75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16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1694" y="274638"/>
            <a:ext cx="7035106" cy="1020762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UI" pitchFamily="34" charset="0"/>
                <a:ea typeface="Segoe UI" pitchFamily="34" charset="0"/>
                <a:cs typeface="Segoe UI" pitchFamily="34" charset="0"/>
              </a:rPr>
              <a:t>Section 8 Mobile Vouchers</a:t>
            </a:r>
            <a:endParaRPr lang="en-US" sz="4000" dirty="0">
              <a:solidFill>
                <a:srgbClr val="C0000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644550" y="1219201"/>
            <a:ext cx="7042250" cy="4632596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In MA, there are Section 8 Mobile Vouchers available through some of the LHA’s and through DHCD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The LHA’s with a Section 8 mobile voucher program have a contract directly with HUD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DHCD also has a contract with HUD and subcontracts the administration of their vouchers to 8 Regional Administering Agencies (RAA’s) of which MBHP is one.  The RAA’s cover the entire state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There are two “centralized” waiting lists – one for DHCD and one that 91 LHA’s currently use 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In addition, LHA’s not participating in the centralized waiting list may maintain their own Section 8 waiting lists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" y="115887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" y="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" y="231775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" y="347662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-7143" y="464582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-7143" y="5812632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870051" y="115570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870051" y="-3175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870051" y="231457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870050" y="3473451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877194" y="4642646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877194" y="5809457"/>
            <a:ext cx="774500" cy="1032667"/>
          </a:xfrm>
          <a:prstGeom prst="rect">
            <a:avLst/>
          </a:prstGeom>
          <a:solidFill>
            <a:srgbClr val="FAEBD9"/>
          </a:solidFill>
          <a:ln>
            <a:solidFill>
              <a:srgbClr val="FAEB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937" y="5851796"/>
            <a:ext cx="2363729" cy="75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274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1630</Words>
  <Application>Microsoft Office PowerPoint</Application>
  <PresentationFormat>On-screen Show (4:3)</PresentationFormat>
  <Paragraphs>169</Paragraphs>
  <Slides>19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Section 8 Program and Affordable Housing Options</vt:lpstr>
      <vt:lpstr>What is Affordable Housing?</vt:lpstr>
      <vt:lpstr>Eligibility for Affordable Housing</vt:lpstr>
      <vt:lpstr>Tax Credit and Section 8  Project Based Units</vt:lpstr>
      <vt:lpstr>Other Section 8 Project Based Units</vt:lpstr>
      <vt:lpstr>Public Housing Options through  Local Housing Authorities (LHA’s)</vt:lpstr>
      <vt:lpstr>LHA Listing Links</vt:lpstr>
      <vt:lpstr>Massachusetts Rental Voucher Program MRVP</vt:lpstr>
      <vt:lpstr>Section 8 Mobile Vouchers</vt:lpstr>
      <vt:lpstr>Section 8 Mobile Voucher  Waiting List Options</vt:lpstr>
      <vt:lpstr>Maximizing Your Chances of Being Offered Subsidized Housing</vt:lpstr>
      <vt:lpstr>Section 8 Program Highlights</vt:lpstr>
      <vt:lpstr>How does Section 8 work?</vt:lpstr>
      <vt:lpstr>Using a Section 8  Mobile Voucher</vt:lpstr>
      <vt:lpstr>Using a Section 8  Mobile Voucher</vt:lpstr>
      <vt:lpstr>Barriers to Using a Section 8 Mobile Voucher</vt:lpstr>
      <vt:lpstr>Common Section 8 Questions</vt:lpstr>
      <vt:lpstr>Common Section 8 Questions</vt:lpstr>
      <vt:lpstr>Additional Questions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Susan Nohl</dc:creator>
  <cp:lastModifiedBy>Susan Nohl</cp:lastModifiedBy>
  <cp:revision>12</cp:revision>
  <dcterms:created xsi:type="dcterms:W3CDTF">2015-03-09T12:24:35Z</dcterms:created>
  <dcterms:modified xsi:type="dcterms:W3CDTF">2015-03-17T17:04:13Z</dcterms:modified>
</cp:coreProperties>
</file>